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256" r:id="rId2"/>
    <p:sldId id="422" r:id="rId3"/>
    <p:sldId id="313" r:id="rId4"/>
    <p:sldId id="314" r:id="rId5"/>
    <p:sldId id="391" r:id="rId6"/>
    <p:sldId id="390" r:id="rId7"/>
    <p:sldId id="392" r:id="rId8"/>
    <p:sldId id="393" r:id="rId9"/>
    <p:sldId id="396" r:id="rId10"/>
    <p:sldId id="395" r:id="rId11"/>
    <p:sldId id="323" r:id="rId12"/>
    <p:sldId id="315" r:id="rId13"/>
    <p:sldId id="324" r:id="rId14"/>
    <p:sldId id="316" r:id="rId15"/>
    <p:sldId id="317" r:id="rId16"/>
    <p:sldId id="319" r:id="rId17"/>
    <p:sldId id="398" r:id="rId18"/>
    <p:sldId id="425" r:id="rId19"/>
    <p:sldId id="426" r:id="rId20"/>
    <p:sldId id="427" r:id="rId21"/>
    <p:sldId id="428" r:id="rId22"/>
    <p:sldId id="429" r:id="rId23"/>
    <p:sldId id="431" r:id="rId24"/>
    <p:sldId id="432" r:id="rId25"/>
    <p:sldId id="433" r:id="rId26"/>
    <p:sldId id="434" r:id="rId27"/>
    <p:sldId id="435" r:id="rId28"/>
    <p:sldId id="436" r:id="rId29"/>
    <p:sldId id="437" r:id="rId30"/>
    <p:sldId id="438" r:id="rId31"/>
    <p:sldId id="439" r:id="rId32"/>
    <p:sldId id="440" r:id="rId33"/>
    <p:sldId id="441" r:id="rId34"/>
    <p:sldId id="442" r:id="rId35"/>
    <p:sldId id="418" r:id="rId36"/>
    <p:sldId id="421" r:id="rId37"/>
    <p:sldId id="364" r:id="rId38"/>
    <p:sldId id="374" r:id="rId39"/>
    <p:sldId id="373" r:id="rId40"/>
    <p:sldId id="376" r:id="rId41"/>
    <p:sldId id="379" r:id="rId42"/>
    <p:sldId id="377" r:id="rId43"/>
    <p:sldId id="383" r:id="rId44"/>
    <p:sldId id="384" r:id="rId45"/>
    <p:sldId id="386" r:id="rId46"/>
    <p:sldId id="362" r:id="rId47"/>
  </p:sldIdLst>
  <p:sldSz cx="9144000" cy="6858000" type="screen4x3"/>
  <p:notesSz cx="6669088" cy="99266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6" d="100"/>
          <a:sy n="86" d="100"/>
        </p:scale>
        <p:origin x="-1620" y="-3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vl1pPr>
          </a:lstStyle>
          <a:p>
            <a:fld id="{7123BF55-C16A-4E6D-8006-AFBA610829DD}" type="datetimeFigureOut">
              <a:rPr lang="zh-CN" altLang="en-US" smtClean="0"/>
              <a:pPr/>
              <a:t>2016-11-18</a:t>
            </a:fld>
            <a:endParaRPr lang="zh-CN" altLang="en-US"/>
          </a:p>
        </p:txBody>
      </p:sp>
      <p:sp>
        <p:nvSpPr>
          <p:cNvPr id="4" name="页脚占位符 3"/>
          <p:cNvSpPr>
            <a:spLocks noGrp="1"/>
          </p:cNvSpPr>
          <p:nvPr>
            <p:ph type="ftr" sz="quarter" idx="2"/>
          </p:nvPr>
        </p:nvSpPr>
        <p:spPr>
          <a:xfrm>
            <a:off x="0" y="9428163"/>
            <a:ext cx="2889250" cy="4968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778250" y="9428163"/>
            <a:ext cx="2889250" cy="496887"/>
          </a:xfrm>
          <a:prstGeom prst="rect">
            <a:avLst/>
          </a:prstGeom>
        </p:spPr>
        <p:txBody>
          <a:bodyPr vert="horz" lIns="91440" tIns="45720" rIns="91440" bIns="45720" rtlCol="0" anchor="b"/>
          <a:lstStyle>
            <a:lvl1pPr algn="r">
              <a:defRPr sz="1200"/>
            </a:lvl1pPr>
          </a:lstStyle>
          <a:p>
            <a:fld id="{2236B70F-6CDB-4F1B-A31C-FE29C1337FB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4D230E5-FC80-4B9A-9759-8826C0835A56}" type="datetimeFigureOut">
              <a:rPr lang="zh-CN" altLang="en-US" smtClean="0"/>
              <a:pPr/>
              <a:t>2016-11-18</a:t>
            </a:fld>
            <a:endParaRPr lang="zh-CN" altLang="en-US"/>
          </a:p>
        </p:txBody>
      </p:sp>
      <p:sp>
        <p:nvSpPr>
          <p:cNvPr id="4" name="幻灯片图像占位符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EED688ED-4573-4F05-A506-56EA3731E4D7}"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72E4738-DFF0-4D9E-A57A-E37BA2C43BB3}" type="slidenum">
              <a:rPr lang="zh-CN" altLang="en-US" smtClean="0">
                <a:solidFill>
                  <a:prstClr val="black"/>
                </a:solidFill>
              </a:rPr>
              <a:pPr/>
              <a:t>3</a:t>
            </a:fld>
            <a:endParaRPr lang="zh-CN" altLang="en-US">
              <a:solidFill>
                <a:prstClr val="black"/>
              </a:solidFill>
            </a:endParaRPr>
          </a:p>
        </p:txBody>
      </p:sp>
    </p:spTree>
    <p:extLst>
      <p:ext uri="{BB962C8B-B14F-4D97-AF65-F5344CB8AC3E}">
        <p14:creationId xmlns="" xmlns:p14="http://schemas.microsoft.com/office/powerpoint/2010/main" val="2044052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72E4738-DFF0-4D9E-A57A-E37BA2C43BB3}" type="slidenum">
              <a:rPr lang="zh-CN" altLang="en-US" smtClean="0">
                <a:solidFill>
                  <a:prstClr val="black"/>
                </a:solidFill>
              </a:rPr>
              <a:pPr/>
              <a:t>8</a:t>
            </a:fld>
            <a:endParaRPr lang="zh-CN" altLang="en-US">
              <a:solidFill>
                <a:prstClr val="black"/>
              </a:solidFill>
            </a:endParaRPr>
          </a:p>
        </p:txBody>
      </p:sp>
    </p:spTree>
    <p:extLst>
      <p:ext uri="{BB962C8B-B14F-4D97-AF65-F5344CB8AC3E}">
        <p14:creationId xmlns="" xmlns:p14="http://schemas.microsoft.com/office/powerpoint/2010/main" val="2044052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72E4738-DFF0-4D9E-A57A-E37BA2C43BB3}" type="slidenum">
              <a:rPr lang="zh-CN" altLang="en-US" smtClean="0">
                <a:solidFill>
                  <a:prstClr val="black"/>
                </a:solidFill>
              </a:rPr>
              <a:pPr/>
              <a:t>17</a:t>
            </a:fld>
            <a:endParaRPr lang="zh-CN" altLang="en-US">
              <a:solidFill>
                <a:prstClr val="black"/>
              </a:solidFill>
            </a:endParaRPr>
          </a:p>
        </p:txBody>
      </p:sp>
    </p:spTree>
    <p:extLst>
      <p:ext uri="{BB962C8B-B14F-4D97-AF65-F5344CB8AC3E}">
        <p14:creationId xmlns="" xmlns:p14="http://schemas.microsoft.com/office/powerpoint/2010/main" val="2044052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72E4738-DFF0-4D9E-A57A-E37BA2C43BB3}" type="slidenum">
              <a:rPr lang="zh-CN" altLang="en-US" smtClean="0">
                <a:solidFill>
                  <a:prstClr val="black"/>
                </a:solidFill>
              </a:rPr>
              <a:pPr/>
              <a:t>35</a:t>
            </a:fld>
            <a:endParaRPr lang="zh-CN" altLang="en-US">
              <a:solidFill>
                <a:prstClr val="black"/>
              </a:solidFill>
            </a:endParaRPr>
          </a:p>
        </p:txBody>
      </p:sp>
    </p:spTree>
    <p:extLst>
      <p:ext uri="{BB962C8B-B14F-4D97-AF65-F5344CB8AC3E}">
        <p14:creationId xmlns="" xmlns:p14="http://schemas.microsoft.com/office/powerpoint/2010/main" val="204405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smtClean="0"/>
              <a:t>单击此处编辑母版标题样式</a:t>
            </a:r>
            <a:endParaRPr kumimoji="0" lang="en-US"/>
          </a:p>
        </p:txBody>
      </p:sp>
      <p:sp>
        <p:nvSpPr>
          <p:cNvPr id="3" name="副标题 2"/>
          <p:cNvSpPr>
            <a:spLocks noGrp="1"/>
          </p:cNvSpPr>
          <p:nvPr>
            <p:ph type="subTitle" idx="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smtClean="0"/>
              <a:t>单击此处编辑母版副标题样式</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457200" y="274638"/>
            <a:ext cx="6686568" cy="6011882"/>
          </a:xfrm>
        </p:spPr>
        <p:txBody>
          <a:bodyPr vert="eaVert"/>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a:xfrm>
            <a:off x="73152" y="6400800"/>
            <a:ext cx="3200400" cy="283800"/>
          </a:xfrm>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a:xfrm>
            <a:off x="5330952" y="6400800"/>
            <a:ext cx="3733800" cy="283800"/>
          </a:xfrm>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Ref idx="1002">
        <a:schemeClr val="bg2"/>
      </p:bgRef>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smtClean="0"/>
              <a:t>单击此处编辑母版标题样式</a:t>
            </a:r>
            <a:endParaRPr kumimoji="0" lang="en-US"/>
          </a:p>
        </p:txBody>
      </p:sp>
      <p:sp>
        <p:nvSpPr>
          <p:cNvPr id="3" name="内容占位符 2"/>
          <p:cNvSpPr>
            <a:spLocks noGrp="1"/>
          </p:cNvSpPr>
          <p:nvPr>
            <p:ph idx="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4" name="文本占位符 3"/>
          <p:cNvSpPr>
            <a:spLocks noGrp="1"/>
          </p:cNvSpPr>
          <p:nvPr>
            <p:ph type="body" sz="half" idx="2"/>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Ref idx="1002">
        <a:schemeClr val="bg2"/>
      </p:bgRef>
    </p:bg>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smtClean="0"/>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smtClean="0"/>
              <a:t>单击图标添加图片</a:t>
            </a:r>
            <a:endParaRPr kumimoji="0" lang="en-US"/>
          </a:p>
        </p:txBody>
      </p:sp>
      <p:sp>
        <p:nvSpPr>
          <p:cNvPr id="4" name="文本占位符 3"/>
          <p:cNvSpPr>
            <a:spLocks noGrp="1"/>
          </p:cNvSpPr>
          <p:nvPr>
            <p:ph type="body" sz="half" idx="2"/>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2016-11-18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0" y="188640"/>
            <a:ext cx="9144000" cy="792088"/>
          </a:xfrm>
          <a:prstGeom prst="rect">
            <a:avLst/>
          </a:prstGeom>
        </p:spPr>
        <p:txBody>
          <a:bodyPr vert="horz" rtlCol="0" anchor="ctr">
            <a:normAutofit/>
          </a:bodyPr>
          <a:lstStyle/>
          <a:p>
            <a:r>
              <a:rPr kumimoji="0" lang="zh-CN" altLang="en-US" dirty="0" smtClean="0"/>
              <a:t>单击此处编辑母版标题样式</a:t>
            </a:r>
            <a:endParaRPr kumimoji="0" lang="en-US" dirty="0"/>
          </a:p>
        </p:txBody>
      </p:sp>
      <p:sp>
        <p:nvSpPr>
          <p:cNvPr id="3" name="文本占位符 2"/>
          <p:cNvSpPr>
            <a:spLocks noGrp="1"/>
          </p:cNvSpPr>
          <p:nvPr>
            <p:ph type="body" idx="1"/>
          </p:nvPr>
        </p:nvSpPr>
        <p:spPr>
          <a:xfrm>
            <a:off x="251520" y="1268760"/>
            <a:ext cx="8640960" cy="4686320"/>
          </a:xfrm>
          <a:prstGeom prst="rect">
            <a:avLst/>
          </a:prstGeom>
        </p:spPr>
        <p:txBody>
          <a:bodyPr vert="horz" rtlCol="0">
            <a:normAutofit/>
          </a:bodyPr>
          <a:lstStyle/>
          <a:p>
            <a:pPr lvl="0" eaLnBrk="1" latinLnBrk="0" hangingPunct="1"/>
            <a:r>
              <a:rPr kumimoji="0" lang="zh-CN" altLang="en-US" dirty="0" smtClean="0"/>
              <a:t>单击此处编辑母版文本样式</a:t>
            </a:r>
          </a:p>
          <a:p>
            <a:pPr lvl="1" eaLnBrk="1" latinLnBrk="0" hangingPunct="1"/>
            <a:r>
              <a:rPr kumimoji="0" lang="zh-CN" altLang="en-US" dirty="0" smtClean="0"/>
              <a:t>第二级</a:t>
            </a:r>
          </a:p>
          <a:p>
            <a:pPr lvl="2" eaLnBrk="1" latinLnBrk="0" hangingPunct="1"/>
            <a:r>
              <a:rPr kumimoji="0" lang="zh-CN" altLang="en-US" dirty="0" smtClean="0"/>
              <a:t>第三级</a:t>
            </a:r>
          </a:p>
          <a:p>
            <a:pPr lvl="3" eaLnBrk="1" latinLnBrk="0" hangingPunct="1"/>
            <a:r>
              <a:rPr kumimoji="0" lang="zh-CN" altLang="en-US" dirty="0" smtClean="0"/>
              <a:t>第四级</a:t>
            </a:r>
          </a:p>
          <a:p>
            <a:pPr lvl="4" eaLnBrk="1" latinLnBrk="0" hangingPunct="1"/>
            <a:r>
              <a:rPr kumimoji="0" lang="zh-CN" altLang="en-US" dirty="0" smtClean="0"/>
              <a:t>第五级</a:t>
            </a:r>
            <a:endParaRPr kumimoji="0" lang="en-US" dirty="0"/>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defRPr>
            </a:lvl1pPr>
          </a:lstStyle>
          <a:p>
            <a:fld id="{530820CF-B880-4189-942D-D702A7CBA730}" type="datetimeFigureOut">
              <a:rPr lang="zh-CN" altLang="en-US" smtClean="0"/>
              <a:pPr/>
              <a:t>2016-11-18</a:t>
            </a:fld>
            <a:endParaRPr lang="zh-CN" altLang="en-US"/>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defRPr>
            </a:lvl1pPr>
          </a:lstStyle>
          <a:p>
            <a:endParaRPr lang="zh-CN" altLang="en-US"/>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defRPr>
            </a:lvl1pPr>
          </a:lstStyle>
          <a:p>
            <a:fld id="{0C913308-F349-4B6D-A68A-DD1791B4A57B}" type="slidenum">
              <a:rPr lang="zh-CN" altLang="en-US" smtClean="0"/>
              <a:pPr/>
              <a:t>‹#›</a:t>
            </a:fld>
            <a:endParaRPr lang="zh-CN" altLang="en-US"/>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000" b="1" kern="1200">
          <a:solidFill>
            <a:srgbClr val="C00000"/>
          </a:solidFill>
          <a:latin typeface="+mn-ea"/>
          <a:ea typeface="+mn-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a:buChar char="ß"/>
        <a:defRPr kumimoji="0" sz="28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a:buChar char=""/>
        <a:defRPr kumimoji="0" sz="28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
        <a:defRPr kumimoji="0" sz="28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
        <a:defRPr kumimoji="0" sz="28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ccdi.gov.cn/special/sbjlzqh/qhztc_sbjlcqh/201610/t20161028_88736.html"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www.edunet4u.net/"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edunet4u.net/"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348880"/>
            <a:ext cx="9144000" cy="865807"/>
          </a:xfrm>
        </p:spPr>
        <p:txBody>
          <a:bodyPr>
            <a:noAutofit/>
          </a:bodyPr>
          <a:lstStyle/>
          <a:p>
            <a:pPr>
              <a:lnSpc>
                <a:spcPct val="150000"/>
              </a:lnSpc>
            </a:pPr>
            <a:r>
              <a:rPr lang="zh-CN" altLang="en-US" sz="4800" b="1" dirty="0" smtClean="0">
                <a:solidFill>
                  <a:srgbClr val="C00000"/>
                </a:solidFill>
                <a:latin typeface="黑体" pitchFamily="49" charset="-122"/>
                <a:ea typeface="黑体" pitchFamily="49" charset="-122"/>
              </a:rPr>
              <a:t>贯彻落实十八届六中全会精神</a:t>
            </a:r>
            <a:endParaRPr lang="zh-CN" altLang="en-US" sz="4800" b="1" dirty="0">
              <a:solidFill>
                <a:srgbClr val="C00000"/>
              </a:solidFill>
              <a:latin typeface="黑体" pitchFamily="49" charset="-122"/>
              <a:ea typeface="黑体" pitchFamily="49" charset="-122"/>
            </a:endParaRPr>
          </a:p>
        </p:txBody>
      </p:sp>
      <p:sp>
        <p:nvSpPr>
          <p:cNvPr id="3" name="副标题 2"/>
          <p:cNvSpPr>
            <a:spLocks noGrp="1"/>
          </p:cNvSpPr>
          <p:nvPr>
            <p:ph type="subTitle" idx="1"/>
          </p:nvPr>
        </p:nvSpPr>
        <p:spPr>
          <a:xfrm>
            <a:off x="1371600" y="4437112"/>
            <a:ext cx="6400800" cy="1440160"/>
          </a:xfrm>
        </p:spPr>
        <p:txBody>
          <a:bodyPr>
            <a:noAutofit/>
          </a:bodyPr>
          <a:lstStyle/>
          <a:p>
            <a:pPr>
              <a:lnSpc>
                <a:spcPct val="150000"/>
              </a:lnSpc>
            </a:pPr>
            <a:r>
              <a:rPr lang="en-US" altLang="zh-CN" dirty="0" smtClean="0">
                <a:latin typeface="Times New Roman" pitchFamily="18" charset="0"/>
                <a:cs typeface="Times New Roman" pitchFamily="18" charset="0"/>
              </a:rPr>
              <a:t>2016</a:t>
            </a:r>
            <a:r>
              <a:rPr lang="zh-CN" altLang="en-US" dirty="0" smtClean="0">
                <a:latin typeface="Times New Roman" pitchFamily="18" charset="0"/>
                <a:cs typeface="Times New Roman" pitchFamily="18" charset="0"/>
              </a:rPr>
              <a:t>年</a:t>
            </a:r>
            <a:r>
              <a:rPr lang="en-US" altLang="zh-CN" dirty="0" smtClean="0">
                <a:latin typeface="Times New Roman" pitchFamily="18" charset="0"/>
                <a:cs typeface="Times New Roman" pitchFamily="18" charset="0"/>
              </a:rPr>
              <a:t>11</a:t>
            </a:r>
            <a:r>
              <a:rPr lang="zh-CN" altLang="en-US" dirty="0" smtClean="0">
                <a:latin typeface="Times New Roman" pitchFamily="18" charset="0"/>
                <a:cs typeface="Times New Roman" pitchFamily="18" charset="0"/>
              </a:rPr>
              <a:t>月</a:t>
            </a:r>
            <a:r>
              <a:rPr lang="en-US" altLang="zh-CN" dirty="0" smtClean="0">
                <a:latin typeface="Times New Roman" pitchFamily="18" charset="0"/>
                <a:cs typeface="Times New Roman" pitchFamily="18" charset="0"/>
              </a:rPr>
              <a:t>22</a:t>
            </a:r>
            <a:r>
              <a:rPr lang="zh-CN" altLang="en-US" dirty="0" smtClean="0">
                <a:latin typeface="Times New Roman" pitchFamily="18" charset="0"/>
                <a:cs typeface="Times New Roman" pitchFamily="18" charset="0"/>
              </a:rPr>
              <a:t>日</a:t>
            </a:r>
            <a:endParaRPr lang="zh-CN" alt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十八届六中全会</a:t>
            </a:r>
            <a:endParaRPr lang="zh-CN" altLang="en-US" dirty="0"/>
          </a:p>
        </p:txBody>
      </p:sp>
      <p:grpSp>
        <p:nvGrpSpPr>
          <p:cNvPr id="3" name="组合 24"/>
          <p:cNvGrpSpPr/>
          <p:nvPr/>
        </p:nvGrpSpPr>
        <p:grpSpPr>
          <a:xfrm>
            <a:off x="685242" y="1556792"/>
            <a:ext cx="7773515" cy="4267746"/>
            <a:chOff x="785813" y="1556792"/>
            <a:chExt cx="7773515" cy="4267746"/>
          </a:xfrm>
        </p:grpSpPr>
        <p:sp>
          <p:nvSpPr>
            <p:cNvPr id="4" name="Line 3"/>
            <p:cNvSpPr>
              <a:spLocks noChangeShapeType="1"/>
            </p:cNvSpPr>
            <p:nvPr/>
          </p:nvSpPr>
          <p:spPr bwMode="auto">
            <a:xfrm>
              <a:off x="2599234" y="1969095"/>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sz="2000"/>
            </a:p>
          </p:txBody>
        </p:sp>
        <p:sp>
          <p:nvSpPr>
            <p:cNvPr id="5" name="Line 3"/>
            <p:cNvSpPr>
              <a:spLocks noChangeShapeType="1"/>
            </p:cNvSpPr>
            <p:nvPr/>
          </p:nvSpPr>
          <p:spPr bwMode="auto">
            <a:xfrm>
              <a:off x="2574925" y="2698750"/>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sz="2000"/>
            </a:p>
          </p:txBody>
        </p:sp>
        <p:sp>
          <p:nvSpPr>
            <p:cNvPr id="6" name="Line 4"/>
            <p:cNvSpPr>
              <a:spLocks noChangeShapeType="1"/>
            </p:cNvSpPr>
            <p:nvPr/>
          </p:nvSpPr>
          <p:spPr bwMode="auto">
            <a:xfrm>
              <a:off x="2574925" y="3422650"/>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sz="2000"/>
            </a:p>
          </p:txBody>
        </p:sp>
        <p:sp>
          <p:nvSpPr>
            <p:cNvPr id="7" name="Line 5"/>
            <p:cNvSpPr>
              <a:spLocks noChangeShapeType="1"/>
            </p:cNvSpPr>
            <p:nvPr/>
          </p:nvSpPr>
          <p:spPr bwMode="auto">
            <a:xfrm>
              <a:off x="2574925" y="4108450"/>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sz="2000"/>
            </a:p>
          </p:txBody>
        </p:sp>
        <p:sp>
          <p:nvSpPr>
            <p:cNvPr id="8" name="Line 6"/>
            <p:cNvSpPr>
              <a:spLocks noChangeShapeType="1"/>
            </p:cNvSpPr>
            <p:nvPr/>
          </p:nvSpPr>
          <p:spPr bwMode="auto">
            <a:xfrm>
              <a:off x="2574925" y="4813300"/>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sz="2000"/>
            </a:p>
          </p:txBody>
        </p:sp>
        <p:sp>
          <p:nvSpPr>
            <p:cNvPr id="9" name="Line 7"/>
            <p:cNvSpPr>
              <a:spLocks noChangeShapeType="1"/>
            </p:cNvSpPr>
            <p:nvPr/>
          </p:nvSpPr>
          <p:spPr bwMode="auto">
            <a:xfrm>
              <a:off x="2574925" y="5508625"/>
              <a:ext cx="3759200" cy="0"/>
            </a:xfrm>
            <a:prstGeom prst="line">
              <a:avLst/>
            </a:prstGeom>
            <a:noFill/>
            <a:ln w="19050">
              <a:solidFill>
                <a:schemeClr val="tx1"/>
              </a:solidFill>
              <a:prstDash val="sysDot"/>
              <a:round/>
              <a:headEnd/>
              <a:tailEnd type="triangle" w="med" len="med"/>
            </a:ln>
          </p:spPr>
          <p:txBody>
            <a:bodyPr wrap="none" anchor="ctr"/>
            <a:lstStyle/>
            <a:p>
              <a:endParaRPr lang="zh-CN" altLang="en-US" sz="2000"/>
            </a:p>
          </p:txBody>
        </p:sp>
        <p:sp>
          <p:nvSpPr>
            <p:cNvPr id="10" name="AutoShape 8"/>
            <p:cNvSpPr>
              <a:spLocks noChangeArrowheads="1"/>
            </p:cNvSpPr>
            <p:nvPr/>
          </p:nvSpPr>
          <p:spPr bwMode="gray">
            <a:xfrm>
              <a:off x="803275" y="2430463"/>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dirty="0" smtClean="0"/>
                <a:t>群众路线</a:t>
              </a:r>
              <a:endParaRPr lang="en-US" altLang="zh-CN" dirty="0"/>
            </a:p>
          </p:txBody>
        </p:sp>
        <p:sp>
          <p:nvSpPr>
            <p:cNvPr id="11" name="AutoShape 9"/>
            <p:cNvSpPr>
              <a:spLocks noChangeArrowheads="1"/>
            </p:cNvSpPr>
            <p:nvPr/>
          </p:nvSpPr>
          <p:spPr bwMode="gray">
            <a:xfrm>
              <a:off x="803275" y="3125788"/>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dirty="0" smtClean="0"/>
                <a:t>领导核心</a:t>
              </a:r>
              <a:endParaRPr lang="en-US" altLang="zh-CN" dirty="0"/>
            </a:p>
          </p:txBody>
        </p:sp>
        <p:sp>
          <p:nvSpPr>
            <p:cNvPr id="12" name="AutoShape 10"/>
            <p:cNvSpPr>
              <a:spLocks noChangeArrowheads="1"/>
            </p:cNvSpPr>
            <p:nvPr/>
          </p:nvSpPr>
          <p:spPr bwMode="gray">
            <a:xfrm>
              <a:off x="803275" y="3833813"/>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dirty="0" smtClean="0"/>
                <a:t>高级干部</a:t>
              </a:r>
              <a:endParaRPr lang="en-US" altLang="zh-CN" dirty="0"/>
            </a:p>
          </p:txBody>
        </p:sp>
        <p:sp>
          <p:nvSpPr>
            <p:cNvPr id="15" name="AutoShape 13"/>
            <p:cNvSpPr>
              <a:spLocks noChangeArrowheads="1"/>
            </p:cNvSpPr>
            <p:nvPr/>
          </p:nvSpPr>
          <p:spPr bwMode="gray">
            <a:xfrm>
              <a:off x="800100" y="4524375"/>
              <a:ext cx="2043113" cy="576263"/>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dirty="0" smtClean="0"/>
                <a:t>党内民主</a:t>
              </a:r>
              <a:endParaRPr lang="en-US" altLang="zh-CN" dirty="0"/>
            </a:p>
          </p:txBody>
        </p:sp>
        <p:sp>
          <p:nvSpPr>
            <p:cNvPr id="16" name="AutoShape 14"/>
            <p:cNvSpPr>
              <a:spLocks noChangeArrowheads="1"/>
            </p:cNvSpPr>
            <p:nvPr/>
          </p:nvSpPr>
          <p:spPr bwMode="gray">
            <a:xfrm>
              <a:off x="785813" y="5248275"/>
              <a:ext cx="2043112" cy="576263"/>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dirty="0" smtClean="0"/>
                <a:t>选人用人</a:t>
              </a:r>
              <a:endParaRPr lang="en-US" altLang="zh-CN" dirty="0"/>
            </a:p>
          </p:txBody>
        </p:sp>
        <p:sp>
          <p:nvSpPr>
            <p:cNvPr id="17" name="AutoShape 15"/>
            <p:cNvSpPr>
              <a:spLocks noChangeArrowheads="1"/>
            </p:cNvSpPr>
            <p:nvPr/>
          </p:nvSpPr>
          <p:spPr bwMode="gray">
            <a:xfrm>
              <a:off x="6491288" y="2397125"/>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dirty="0" smtClean="0"/>
                <a:t>民主集中制</a:t>
              </a:r>
              <a:endParaRPr lang="en-US" altLang="zh-CN" dirty="0"/>
            </a:p>
          </p:txBody>
        </p:sp>
        <p:sp>
          <p:nvSpPr>
            <p:cNvPr id="18" name="AutoShape 16"/>
            <p:cNvSpPr>
              <a:spLocks noChangeArrowheads="1"/>
            </p:cNvSpPr>
            <p:nvPr/>
          </p:nvSpPr>
          <p:spPr bwMode="gray">
            <a:xfrm>
              <a:off x="6491288" y="3092450"/>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dirty="0" smtClean="0"/>
                <a:t>党内监督</a:t>
              </a:r>
              <a:endParaRPr lang="en-US" altLang="zh-CN" dirty="0"/>
            </a:p>
          </p:txBody>
        </p:sp>
        <p:sp>
          <p:nvSpPr>
            <p:cNvPr id="19" name="AutoShape 17"/>
            <p:cNvSpPr>
              <a:spLocks noChangeArrowheads="1"/>
            </p:cNvSpPr>
            <p:nvPr/>
          </p:nvSpPr>
          <p:spPr bwMode="gray">
            <a:xfrm>
              <a:off x="6491288" y="3800475"/>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dirty="0" smtClean="0"/>
                <a:t>权力监督</a:t>
              </a:r>
              <a:endParaRPr lang="en-US" altLang="zh-CN" dirty="0"/>
            </a:p>
          </p:txBody>
        </p:sp>
        <p:sp>
          <p:nvSpPr>
            <p:cNvPr id="20" name="AutoShape 18"/>
            <p:cNvSpPr>
              <a:spLocks noChangeArrowheads="1"/>
            </p:cNvSpPr>
            <p:nvPr/>
          </p:nvSpPr>
          <p:spPr bwMode="gray">
            <a:xfrm>
              <a:off x="6488113" y="4491038"/>
              <a:ext cx="2043112" cy="576262"/>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dirty="0" smtClean="0"/>
                <a:t>反对腐败</a:t>
              </a:r>
              <a:endParaRPr lang="en-US" altLang="zh-CN" dirty="0"/>
            </a:p>
          </p:txBody>
        </p:sp>
        <p:sp>
          <p:nvSpPr>
            <p:cNvPr id="21" name="AutoShape 19"/>
            <p:cNvSpPr>
              <a:spLocks noChangeArrowheads="1"/>
            </p:cNvSpPr>
            <p:nvPr/>
          </p:nvSpPr>
          <p:spPr bwMode="gray">
            <a:xfrm>
              <a:off x="6473825" y="5214938"/>
              <a:ext cx="2043113" cy="576262"/>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dirty="0" smtClean="0"/>
                <a:t>纪律严明</a:t>
              </a:r>
              <a:endParaRPr lang="en-US" altLang="zh-CN" dirty="0"/>
            </a:p>
          </p:txBody>
        </p:sp>
        <p:sp>
          <p:nvSpPr>
            <p:cNvPr id="22" name="AutoShape 8"/>
            <p:cNvSpPr>
              <a:spLocks noChangeArrowheads="1"/>
            </p:cNvSpPr>
            <p:nvPr/>
          </p:nvSpPr>
          <p:spPr bwMode="gray">
            <a:xfrm>
              <a:off x="827584" y="1700808"/>
              <a:ext cx="2043113" cy="576262"/>
            </a:xfrm>
            <a:prstGeom prst="cube">
              <a:avLst>
                <a:gd name="adj" fmla="val 24338"/>
              </a:avLst>
            </a:prstGeom>
            <a:solidFill>
              <a:schemeClr val="accent2"/>
            </a:solidFill>
            <a:ln w="9525">
              <a:noFill/>
              <a:miter lim="800000"/>
              <a:headEnd/>
              <a:tailEnd/>
            </a:ln>
          </p:spPr>
          <p:txBody>
            <a:bodyPr wrap="none" anchor="ctr"/>
            <a:lstStyle/>
            <a:p>
              <a:pPr algn="ctr" eaLnBrk="0" hangingPunct="0"/>
              <a:r>
                <a:rPr lang="zh-CN" altLang="en-US" dirty="0" smtClean="0"/>
                <a:t>全面从严治党</a:t>
              </a:r>
              <a:endParaRPr lang="en-US" altLang="zh-CN" dirty="0"/>
            </a:p>
          </p:txBody>
        </p:sp>
        <p:sp>
          <p:nvSpPr>
            <p:cNvPr id="23" name="AutoShape 15"/>
            <p:cNvSpPr>
              <a:spLocks noChangeArrowheads="1"/>
            </p:cNvSpPr>
            <p:nvPr/>
          </p:nvSpPr>
          <p:spPr bwMode="gray">
            <a:xfrm>
              <a:off x="6516216" y="1700808"/>
              <a:ext cx="2043112" cy="576263"/>
            </a:xfrm>
            <a:prstGeom prst="cube">
              <a:avLst>
                <a:gd name="adj" fmla="val 24338"/>
              </a:avLst>
            </a:prstGeom>
            <a:solidFill>
              <a:schemeClr val="accent1"/>
            </a:solidFill>
            <a:ln w="9525">
              <a:noFill/>
              <a:miter lim="800000"/>
              <a:headEnd/>
              <a:tailEnd/>
            </a:ln>
          </p:spPr>
          <p:txBody>
            <a:bodyPr wrap="none" anchor="ctr"/>
            <a:lstStyle/>
            <a:p>
              <a:pPr algn="ctr" eaLnBrk="0" hangingPunct="0"/>
              <a:r>
                <a:rPr lang="zh-CN" altLang="en-US" dirty="0" smtClean="0"/>
                <a:t>党内政治生活</a:t>
              </a:r>
              <a:endParaRPr lang="en-US" altLang="zh-CN" dirty="0"/>
            </a:p>
          </p:txBody>
        </p:sp>
        <p:sp>
          <p:nvSpPr>
            <p:cNvPr id="14" name="Text Box 12"/>
            <p:cNvSpPr txBox="1">
              <a:spLocks noChangeArrowheads="1"/>
            </p:cNvSpPr>
            <p:nvPr/>
          </p:nvSpPr>
          <p:spPr bwMode="gray">
            <a:xfrm>
              <a:off x="3736467" y="1556792"/>
              <a:ext cx="1944216" cy="4173450"/>
            </a:xfrm>
            <a:prstGeom prst="rect">
              <a:avLst/>
            </a:prstGeom>
            <a:solidFill>
              <a:schemeClr val="bg2"/>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eaLnBrk="0" hangingPunct="0">
                <a:lnSpc>
                  <a:spcPct val="130000"/>
                </a:lnSpc>
              </a:pPr>
              <a:r>
                <a:rPr lang="zh-CN" altLang="en-US" sz="3400" b="1" dirty="0" smtClean="0">
                  <a:solidFill>
                    <a:srgbClr val="C00000"/>
                  </a:solidFill>
                  <a:latin typeface="+mn-ea"/>
                </a:rPr>
                <a:t>十</a:t>
              </a:r>
              <a:endParaRPr lang="en-US" altLang="zh-CN" sz="3400" b="1" dirty="0" smtClean="0">
                <a:solidFill>
                  <a:srgbClr val="C00000"/>
                </a:solidFill>
                <a:latin typeface="+mn-ea"/>
              </a:endParaRPr>
            </a:p>
            <a:p>
              <a:pPr algn="ctr" eaLnBrk="0" hangingPunct="0">
                <a:lnSpc>
                  <a:spcPct val="130000"/>
                </a:lnSpc>
              </a:pPr>
              <a:r>
                <a:rPr lang="zh-CN" altLang="en-US" sz="3400" b="1" dirty="0" smtClean="0">
                  <a:solidFill>
                    <a:srgbClr val="C00000"/>
                  </a:solidFill>
                  <a:latin typeface="+mn-ea"/>
                </a:rPr>
                <a:t>二</a:t>
              </a:r>
              <a:endParaRPr lang="en-US" altLang="zh-CN" sz="3400" b="1" dirty="0" smtClean="0">
                <a:solidFill>
                  <a:srgbClr val="C00000"/>
                </a:solidFill>
                <a:latin typeface="+mn-ea"/>
              </a:endParaRPr>
            </a:p>
            <a:p>
              <a:pPr algn="ctr" eaLnBrk="0" hangingPunct="0">
                <a:lnSpc>
                  <a:spcPct val="130000"/>
                </a:lnSpc>
              </a:pPr>
              <a:r>
                <a:rPr lang="zh-CN" altLang="en-US" sz="3400" b="1" dirty="0" smtClean="0">
                  <a:solidFill>
                    <a:srgbClr val="C00000"/>
                  </a:solidFill>
                  <a:latin typeface="+mn-ea"/>
                </a:rPr>
                <a:t>个</a:t>
              </a:r>
              <a:endParaRPr lang="en-US" altLang="zh-CN" sz="3400" b="1" dirty="0" smtClean="0">
                <a:solidFill>
                  <a:srgbClr val="C00000"/>
                </a:solidFill>
                <a:latin typeface="+mn-ea"/>
              </a:endParaRPr>
            </a:p>
            <a:p>
              <a:pPr algn="ctr" eaLnBrk="0" hangingPunct="0">
                <a:lnSpc>
                  <a:spcPct val="130000"/>
                </a:lnSpc>
              </a:pPr>
              <a:r>
                <a:rPr lang="zh-CN" altLang="en-US" sz="3400" b="1" dirty="0" smtClean="0">
                  <a:solidFill>
                    <a:srgbClr val="C00000"/>
                  </a:solidFill>
                  <a:latin typeface="+mn-ea"/>
                </a:rPr>
                <a:t>关</a:t>
              </a:r>
              <a:endParaRPr lang="en-US" altLang="zh-CN" sz="3400" b="1" dirty="0" smtClean="0">
                <a:solidFill>
                  <a:srgbClr val="C00000"/>
                </a:solidFill>
                <a:latin typeface="+mn-ea"/>
              </a:endParaRPr>
            </a:p>
            <a:p>
              <a:pPr algn="ctr" eaLnBrk="0" hangingPunct="0">
                <a:lnSpc>
                  <a:spcPct val="130000"/>
                </a:lnSpc>
              </a:pPr>
              <a:r>
                <a:rPr lang="zh-CN" altLang="en-US" sz="3400" b="1" dirty="0" smtClean="0">
                  <a:solidFill>
                    <a:srgbClr val="C00000"/>
                  </a:solidFill>
                  <a:latin typeface="+mn-ea"/>
                </a:rPr>
                <a:t>键</a:t>
              </a:r>
              <a:endParaRPr lang="en-US" altLang="zh-CN" sz="3400" b="1" dirty="0" smtClean="0">
                <a:solidFill>
                  <a:srgbClr val="C00000"/>
                </a:solidFill>
                <a:latin typeface="+mn-ea"/>
              </a:endParaRPr>
            </a:p>
            <a:p>
              <a:pPr algn="ctr" eaLnBrk="0" hangingPunct="0">
                <a:lnSpc>
                  <a:spcPct val="130000"/>
                </a:lnSpc>
              </a:pPr>
              <a:r>
                <a:rPr lang="zh-CN" altLang="en-US" sz="3400" b="1" dirty="0" smtClean="0">
                  <a:solidFill>
                    <a:srgbClr val="C00000"/>
                  </a:solidFill>
                  <a:latin typeface="+mn-ea"/>
                </a:rPr>
                <a:t>词</a:t>
              </a:r>
              <a:endParaRPr lang="en-US" altLang="zh-CN" sz="3400" b="1" dirty="0">
                <a:solidFill>
                  <a:srgbClr val="C00000"/>
                </a:solidFill>
                <a:latin typeface="+mn-ea"/>
              </a:endParaRPr>
            </a:p>
          </p:txBody>
        </p:sp>
      </p:grpSp>
      <p:sp>
        <p:nvSpPr>
          <p:cNvPr id="13" name="AutoShape 11"/>
          <p:cNvSpPr>
            <a:spLocks noChangeArrowheads="1"/>
          </p:cNvSpPr>
          <p:nvPr/>
        </p:nvSpPr>
        <p:spPr bwMode="gray">
          <a:xfrm rot="5400000">
            <a:off x="2443733" y="2712951"/>
            <a:ext cx="4256534" cy="1944216"/>
          </a:xfrm>
          <a:prstGeom prst="roundRect">
            <a:avLst>
              <a:gd name="adj" fmla="val 19894"/>
            </a:avLst>
          </a:prstGeom>
          <a:noFill/>
          <a:ln w="57150" algn="ctr">
            <a:solidFill>
              <a:srgbClr val="808080"/>
            </a:solidFill>
            <a:round/>
            <a:headEnd/>
            <a:tailEnd/>
          </a:ln>
          <a:effectLst/>
        </p:spPr>
        <p:style>
          <a:lnRef idx="0">
            <a:scrgbClr r="0" g="0" b="0"/>
          </a:lnRef>
          <a:fillRef idx="1001">
            <a:schemeClr val="lt2"/>
          </a:fillRef>
          <a:effectRef idx="0">
            <a:scrgbClr r="0" g="0" b="0"/>
          </a:effectRef>
          <a:fontRef idx="major"/>
        </p:style>
        <p:txBody>
          <a:bodyPr wrap="none" anchor="ctr"/>
          <a:lstStyle/>
          <a:p>
            <a:pPr>
              <a:defRPr/>
            </a:pPr>
            <a:endParaRPr lang="zh-CN"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十八届六中全会公报解读</a:t>
            </a:r>
            <a:endParaRPr lang="zh-CN" altLang="en-US" dirty="0"/>
          </a:p>
        </p:txBody>
      </p:sp>
      <p:pic>
        <p:nvPicPr>
          <p:cNvPr id="81922" name="Picture 2"/>
          <p:cNvPicPr>
            <a:picLocks noGrp="1" noChangeAspect="1" noChangeArrowheads="1"/>
          </p:cNvPicPr>
          <p:nvPr>
            <p:ph idx="1"/>
          </p:nvPr>
        </p:nvPicPr>
        <p:blipFill>
          <a:blip r:embed="rId2" cstate="print"/>
          <a:srcRect/>
          <a:stretch>
            <a:fillRect/>
          </a:stretch>
        </p:blipFill>
        <p:spPr bwMode="auto">
          <a:xfrm>
            <a:off x="683568" y="1628800"/>
            <a:ext cx="3614958"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1"/>
          <p:cNvPicPr>
            <a:picLocks noChangeAspect="1" noChangeArrowheads="1"/>
          </p:cNvPicPr>
          <p:nvPr/>
        </p:nvPicPr>
        <p:blipFill>
          <a:blip r:embed="rId3" cstate="print"/>
          <a:srcRect/>
          <a:stretch>
            <a:fillRect/>
          </a:stretch>
        </p:blipFill>
        <p:spPr bwMode="auto">
          <a:xfrm>
            <a:off x="4932040" y="1628800"/>
            <a:ext cx="3614958"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十八届六中全会公报解读</a:t>
            </a:r>
            <a:endParaRPr lang="zh-CN" altLang="en-US" dirty="0">
              <a:solidFill>
                <a:schemeClr val="tx1"/>
              </a:solidFill>
            </a:endParaRPr>
          </a:p>
        </p:txBody>
      </p:sp>
      <p:pic>
        <p:nvPicPr>
          <p:cNvPr id="7" name="Picture 2"/>
          <p:cNvPicPr>
            <a:picLocks noGrp="1" noChangeAspect="1" noChangeArrowheads="1"/>
          </p:cNvPicPr>
          <p:nvPr>
            <p:ph idx="1"/>
          </p:nvPr>
        </p:nvPicPr>
        <p:blipFill>
          <a:blip r:embed="rId2" cstate="print"/>
          <a:srcRect/>
          <a:stretch>
            <a:fillRect/>
          </a:stretch>
        </p:blipFill>
        <p:spPr bwMode="auto">
          <a:xfrm>
            <a:off x="611560" y="1628800"/>
            <a:ext cx="3609895"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3" cstate="print"/>
          <a:srcRect/>
          <a:stretch>
            <a:fillRect/>
          </a:stretch>
        </p:blipFill>
        <p:spPr bwMode="auto">
          <a:xfrm>
            <a:off x="4932040" y="1628800"/>
            <a:ext cx="3609895"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十八届六中全会公报解读</a:t>
            </a:r>
            <a:endParaRPr lang="zh-CN" altLang="en-US" dirty="0"/>
          </a:p>
        </p:txBody>
      </p:sp>
      <p:pic>
        <p:nvPicPr>
          <p:cNvPr id="4" name="Picture 3"/>
          <p:cNvPicPr>
            <a:picLocks noGrp="1" noChangeAspect="1" noChangeArrowheads="1"/>
          </p:cNvPicPr>
          <p:nvPr>
            <p:ph idx="1"/>
          </p:nvPr>
        </p:nvPicPr>
        <p:blipFill>
          <a:blip r:embed="rId2" cstate="print"/>
          <a:srcRect/>
          <a:stretch>
            <a:fillRect/>
          </a:stretch>
        </p:blipFill>
        <p:spPr bwMode="auto">
          <a:xfrm>
            <a:off x="611560" y="1623020"/>
            <a:ext cx="3609895"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2"/>
          <p:cNvPicPr>
            <a:picLocks noChangeAspect="1" noChangeArrowheads="1"/>
          </p:cNvPicPr>
          <p:nvPr/>
        </p:nvPicPr>
        <p:blipFill>
          <a:blip r:embed="rId3" cstate="print"/>
          <a:srcRect/>
          <a:stretch>
            <a:fillRect/>
          </a:stretch>
        </p:blipFill>
        <p:spPr bwMode="auto">
          <a:xfrm>
            <a:off x="4932040" y="1623020"/>
            <a:ext cx="3609895"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十八届六中全会公报解读</a:t>
            </a:r>
            <a:endParaRPr lang="zh-CN" altLang="en-US"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611560" y="1628800"/>
            <a:ext cx="3614958"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3" cstate="print"/>
          <a:srcRect/>
          <a:stretch>
            <a:fillRect/>
          </a:stretch>
        </p:blipFill>
        <p:spPr bwMode="auto">
          <a:xfrm>
            <a:off x="4932040" y="1628800"/>
            <a:ext cx="3609895"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十八届六中全会公报解读</a:t>
            </a:r>
            <a:endParaRPr lang="zh-CN" altLang="en-US"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611560" y="1556792"/>
            <a:ext cx="3609895"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p:cNvPicPr>
            <a:picLocks noChangeAspect="1" noChangeArrowheads="1"/>
          </p:cNvPicPr>
          <p:nvPr/>
        </p:nvPicPr>
        <p:blipFill>
          <a:blip r:embed="rId3" cstate="print"/>
          <a:srcRect/>
          <a:stretch>
            <a:fillRect/>
          </a:stretch>
        </p:blipFill>
        <p:spPr bwMode="auto">
          <a:xfrm>
            <a:off x="4932040" y="1556792"/>
            <a:ext cx="3609895" cy="468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solidFill>
                  <a:schemeClr val="tx1"/>
                </a:solidFill>
              </a:rPr>
              <a:t>十八届六中全会公报解读</a:t>
            </a:r>
            <a:endParaRPr lang="zh-CN" altLang="en-US" dirty="0"/>
          </a:p>
        </p:txBody>
      </p:sp>
      <p:pic>
        <p:nvPicPr>
          <p:cNvPr id="7" name="Picture 2"/>
          <p:cNvPicPr>
            <a:picLocks noGrp="1" noChangeAspect="1" noChangeArrowheads="1"/>
          </p:cNvPicPr>
          <p:nvPr>
            <p:ph idx="1"/>
          </p:nvPr>
        </p:nvPicPr>
        <p:blipFill>
          <a:blip r:embed="rId2" cstate="print"/>
          <a:srcRect/>
          <a:stretch>
            <a:fillRect/>
          </a:stretch>
        </p:blipFill>
        <p:spPr bwMode="auto">
          <a:xfrm>
            <a:off x="2597383" y="1495778"/>
            <a:ext cx="3990841" cy="51735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268760"/>
            <a:ext cx="1728192" cy="3462486"/>
          </a:xfrm>
          <a:prstGeom prst="rect">
            <a:avLst/>
          </a:prstGeom>
          <a:noFill/>
        </p:spPr>
        <p:txBody>
          <a:bodyPr wrap="square" rtlCol="0">
            <a:spAutoFit/>
          </a:bodyPr>
          <a:lstStyle/>
          <a:p>
            <a:r>
              <a:rPr lang="en-US" altLang="zh-CN" sz="21900" dirty="0" smtClean="0">
                <a:solidFill>
                  <a:srgbClr val="FF9933"/>
                </a:solidFill>
                <a:latin typeface="Gungsuh" pitchFamily="18" charset="-127"/>
                <a:ea typeface="Gungsuh" pitchFamily="18" charset="-127"/>
                <a:cs typeface="Tahoma" pitchFamily="34" charset="0"/>
              </a:rPr>
              <a:t>3</a:t>
            </a:r>
            <a:endParaRPr lang="zh-CN" altLang="en-US" sz="21900" dirty="0">
              <a:solidFill>
                <a:srgbClr val="FF9933"/>
              </a:solidFill>
              <a:latin typeface="Gungsuh" pitchFamily="18" charset="-127"/>
              <a:ea typeface="Gungsuh" pitchFamily="18" charset="-127"/>
              <a:cs typeface="Tahoma" pitchFamily="34" charset="0"/>
            </a:endParaRPr>
          </a:p>
        </p:txBody>
      </p:sp>
      <p:cxnSp>
        <p:nvCxnSpPr>
          <p:cNvPr id="6" name="直接连接符 5"/>
          <p:cNvCxnSpPr/>
          <p:nvPr/>
        </p:nvCxnSpPr>
        <p:spPr>
          <a:xfrm>
            <a:off x="2504858" y="3145482"/>
            <a:ext cx="5572164" cy="1588"/>
          </a:xfrm>
          <a:prstGeom prst="line">
            <a:avLst/>
          </a:prstGeom>
          <a:ln w="101600">
            <a:solidFill>
              <a:srgbClr val="FF993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267744" y="1988840"/>
            <a:ext cx="6336704" cy="2308324"/>
          </a:xfrm>
          <a:prstGeom prst="rect">
            <a:avLst/>
          </a:prstGeom>
          <a:noFill/>
        </p:spPr>
        <p:txBody>
          <a:bodyPr wrap="square" rtlCol="0">
            <a:spAutoFit/>
          </a:bodyPr>
          <a:lstStyle/>
          <a:p>
            <a:pPr algn="ctr">
              <a:lnSpc>
                <a:spcPct val="150000"/>
              </a:lnSpc>
            </a:pPr>
            <a:r>
              <a:rPr lang="en-US" altLang="zh-CN" sz="4800" b="1" dirty="0" smtClean="0">
                <a:latin typeface="微软雅黑" pitchFamily="34" charset="-122"/>
                <a:ea typeface="微软雅黑" pitchFamily="34" charset="-122"/>
              </a:rPr>
              <a:t>《</a:t>
            </a:r>
            <a:r>
              <a:rPr lang="zh-CN" altLang="en-US" sz="4800" b="1" dirty="0" smtClean="0">
                <a:latin typeface="微软雅黑" pitchFamily="34" charset="-122"/>
                <a:ea typeface="微软雅黑" pitchFamily="34" charset="-122"/>
              </a:rPr>
              <a:t>关于新形势下党内</a:t>
            </a:r>
            <a:endParaRPr lang="en-US" altLang="zh-CN" sz="4800" b="1" dirty="0" smtClean="0">
              <a:latin typeface="微软雅黑" pitchFamily="34" charset="-122"/>
              <a:ea typeface="微软雅黑" pitchFamily="34" charset="-122"/>
            </a:endParaRPr>
          </a:p>
          <a:p>
            <a:pPr algn="ctr">
              <a:lnSpc>
                <a:spcPct val="150000"/>
              </a:lnSpc>
            </a:pPr>
            <a:r>
              <a:rPr lang="zh-CN" altLang="en-US" sz="4800" b="1" dirty="0" smtClean="0">
                <a:latin typeface="微软雅黑" pitchFamily="34" charset="-122"/>
                <a:ea typeface="微软雅黑" pitchFamily="34" charset="-122"/>
              </a:rPr>
              <a:t>政治生活的若干准则</a:t>
            </a:r>
            <a:r>
              <a:rPr lang="en-US" altLang="zh-CN" sz="4800" b="1" dirty="0" smtClean="0">
                <a:latin typeface="微软雅黑" pitchFamily="34" charset="-122"/>
                <a:ea typeface="微软雅黑" pitchFamily="34" charset="-122"/>
              </a:rPr>
              <a:t>》</a:t>
            </a:r>
            <a:endParaRPr lang="zh-CN" altLang="en-US" sz="4800" b="1" dirty="0">
              <a:latin typeface="微软雅黑" pitchFamily="34" charset="-122"/>
              <a:ea typeface="微软雅黑" pitchFamily="34" charset="-122"/>
            </a:endParaRPr>
          </a:p>
        </p:txBody>
      </p:sp>
    </p:spTree>
    <p:extLst>
      <p:ext uri="{BB962C8B-B14F-4D97-AF65-F5344CB8AC3E}">
        <p14:creationId xmlns="" xmlns:p14="http://schemas.microsoft.com/office/powerpoint/2010/main" val="40762240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sp>
        <p:nvSpPr>
          <p:cNvPr id="4" name="AutoShape 28"/>
          <p:cNvSpPr>
            <a:spLocks noChangeArrowheads="1"/>
          </p:cNvSpPr>
          <p:nvPr/>
        </p:nvSpPr>
        <p:spPr bwMode="auto">
          <a:xfrm>
            <a:off x="251520" y="1665188"/>
            <a:ext cx="8640960" cy="2195860"/>
          </a:xfrm>
          <a:prstGeom prst="roundRect">
            <a:avLst>
              <a:gd name="adj" fmla="val 9741"/>
            </a:avLst>
          </a:prstGeom>
          <a:gradFill rotWithShape="1">
            <a:gsLst>
              <a:gs pos="0">
                <a:srgbClr val="D3F7ED"/>
              </a:gs>
              <a:gs pos="100000">
                <a:srgbClr val="FFFFFF">
                  <a:alpha val="50000"/>
                </a:srgbClr>
              </a:gs>
            </a:gsLst>
            <a:lin ang="0" scaled="1"/>
          </a:gradFill>
          <a:ln w="57150" cmpd="thickThin" algn="ctr">
            <a:solidFill>
              <a:srgbClr val="15A76F">
                <a:alpha val="94116"/>
              </a:srgbClr>
            </a:solidFill>
            <a:round/>
            <a:headEnd/>
            <a:tailEnd/>
          </a:ln>
        </p:spPr>
        <p:txBody>
          <a:bodyPr wrap="none" lIns="305970" tIns="190781" rIns="91431" bIns="45716" anchor="ctr"/>
          <a:lstStyle/>
          <a:p>
            <a:pPr>
              <a:lnSpc>
                <a:spcPct val="120000"/>
              </a:lnSpc>
            </a:pPr>
            <a:endParaRPr lang="en-US" altLang="ko-KR" dirty="0"/>
          </a:p>
        </p:txBody>
      </p:sp>
      <p:sp>
        <p:nvSpPr>
          <p:cNvPr id="5" name="AutoShape 31"/>
          <p:cNvSpPr>
            <a:spLocks noChangeArrowheads="1"/>
          </p:cNvSpPr>
          <p:nvPr/>
        </p:nvSpPr>
        <p:spPr bwMode="auto">
          <a:xfrm>
            <a:off x="122616" y="1412776"/>
            <a:ext cx="7357834" cy="501650"/>
          </a:xfrm>
          <a:prstGeom prst="roundRect">
            <a:avLst>
              <a:gd name="adj" fmla="val 50000"/>
            </a:avLst>
          </a:prstGeom>
          <a:gradFill rotWithShape="1">
            <a:gsLst>
              <a:gs pos="0">
                <a:srgbClr val="C0C0C0"/>
              </a:gs>
              <a:gs pos="50000">
                <a:srgbClr val="F9F9F9"/>
              </a:gs>
              <a:gs pos="100000">
                <a:srgbClr val="C0C0C0"/>
              </a:gs>
            </a:gsLst>
            <a:lin ang="2700000" scaled="1"/>
          </a:gradFill>
          <a:ln w="9525">
            <a:noFill/>
            <a:round/>
            <a:headEnd/>
            <a:tailEnd/>
          </a:ln>
          <a:effectLst>
            <a:prstShdw prst="shdw17" dist="17961" dir="2700000">
              <a:srgbClr val="737373"/>
            </a:prstShdw>
          </a:effectLst>
        </p:spPr>
        <p:txBody>
          <a:bodyPr wrap="none" anchor="ctr"/>
          <a:lstStyle/>
          <a:p>
            <a:endParaRPr lang="zh-CN" altLang="zh-CN"/>
          </a:p>
        </p:txBody>
      </p:sp>
      <p:sp>
        <p:nvSpPr>
          <p:cNvPr id="6" name="AutoShape 32"/>
          <p:cNvSpPr>
            <a:spLocks noChangeArrowheads="1"/>
          </p:cNvSpPr>
          <p:nvPr/>
        </p:nvSpPr>
        <p:spPr bwMode="auto">
          <a:xfrm>
            <a:off x="244785" y="1461988"/>
            <a:ext cx="7078893" cy="403225"/>
          </a:xfrm>
          <a:prstGeom prst="roundRect">
            <a:avLst>
              <a:gd name="adj" fmla="val 50000"/>
            </a:avLst>
          </a:prstGeom>
          <a:gradFill rotWithShape="1">
            <a:gsLst>
              <a:gs pos="0">
                <a:srgbClr val="C9EDE5"/>
              </a:gs>
              <a:gs pos="100000">
                <a:srgbClr val="20B494"/>
              </a:gs>
            </a:gsLst>
            <a:lin ang="2700000" scaled="1"/>
          </a:gradFill>
          <a:ln w="9525">
            <a:noFill/>
            <a:round/>
            <a:headEnd/>
            <a:tailEnd/>
          </a:ln>
          <a:effectLst>
            <a:prstShdw prst="shdw17" dist="17961" dir="2700000">
              <a:srgbClr val="136C59"/>
            </a:prstShdw>
          </a:effectLst>
        </p:spPr>
        <p:txBody>
          <a:bodyPr wrap="none" anchor="ctr"/>
          <a:lstStyle/>
          <a:p>
            <a:pPr>
              <a:buFontTx/>
              <a:buBlip>
                <a:blip r:embed="rId2"/>
              </a:buBlip>
            </a:pPr>
            <a:r>
              <a:rPr lang="en-US" altLang="ko-KR" sz="2800" dirty="0">
                <a:solidFill>
                  <a:srgbClr val="000099"/>
                </a:solidFill>
                <a:latin typeface="Adobe 黑体 Std R" pitchFamily="34" charset="-122"/>
                <a:ea typeface="Adobe 黑体 Std R" pitchFamily="34" charset="-122"/>
                <a:cs typeface="HY헤드라인M"/>
              </a:rPr>
              <a:t> </a:t>
            </a:r>
            <a:r>
              <a:rPr lang="zh-CN" altLang="en-US" sz="2800" dirty="0" smtClean="0">
                <a:solidFill>
                  <a:srgbClr val="000099"/>
                </a:solidFill>
                <a:latin typeface="Adobe 黑体 Std R" pitchFamily="34" charset="-122"/>
                <a:ea typeface="Adobe 黑体 Std R" pitchFamily="34" charset="-122"/>
                <a:cs typeface="HY헤드라인M"/>
              </a:rPr>
              <a:t>党内政治生活重大作用</a:t>
            </a:r>
            <a:endParaRPr lang="ko-KR" altLang="en-US" sz="2800" dirty="0">
              <a:solidFill>
                <a:srgbClr val="000099"/>
              </a:solidFill>
              <a:latin typeface="Adobe 黑体 Std R" pitchFamily="34" charset="-122"/>
              <a:ea typeface="HY헤드라인M"/>
              <a:cs typeface="HY헤드라인M"/>
            </a:endParaRPr>
          </a:p>
        </p:txBody>
      </p:sp>
      <p:sp>
        <p:nvSpPr>
          <p:cNvPr id="7" name="AutoShape 33"/>
          <p:cNvSpPr>
            <a:spLocks noChangeArrowheads="1"/>
          </p:cNvSpPr>
          <p:nvPr/>
        </p:nvSpPr>
        <p:spPr bwMode="auto">
          <a:xfrm>
            <a:off x="251520" y="4726136"/>
            <a:ext cx="8640960" cy="1223144"/>
          </a:xfrm>
          <a:prstGeom prst="roundRect">
            <a:avLst>
              <a:gd name="adj" fmla="val 9741"/>
            </a:avLst>
          </a:prstGeom>
          <a:gradFill rotWithShape="1">
            <a:gsLst>
              <a:gs pos="0">
                <a:srgbClr val="D3F7ED"/>
              </a:gs>
              <a:gs pos="100000">
                <a:srgbClr val="FFFFFF">
                  <a:alpha val="50000"/>
                </a:srgbClr>
              </a:gs>
            </a:gsLst>
            <a:lin ang="0" scaled="1"/>
          </a:gradFill>
          <a:ln w="57150" cmpd="thickThin" algn="ctr">
            <a:solidFill>
              <a:srgbClr val="15A76F">
                <a:alpha val="94116"/>
              </a:srgbClr>
            </a:solidFill>
            <a:round/>
            <a:headEnd/>
            <a:tailEnd/>
          </a:ln>
        </p:spPr>
        <p:txBody>
          <a:bodyPr wrap="none" lIns="305970" tIns="190781" rIns="91431" bIns="45716" anchor="ctr"/>
          <a:lstStyle/>
          <a:p>
            <a:pPr marL="342900" indent="-342900">
              <a:lnSpc>
                <a:spcPct val="120000"/>
              </a:lnSpc>
              <a:buFontTx/>
              <a:buAutoNum type="arabicPeriod"/>
            </a:pPr>
            <a:endParaRPr lang="ko-KR" altLang="en-US" dirty="0">
              <a:solidFill>
                <a:srgbClr val="000000"/>
              </a:solidFill>
              <a:latin typeface="HY헤드라인M"/>
              <a:ea typeface="HY헤드라인M"/>
              <a:cs typeface="HY헤드라인M"/>
            </a:endParaRPr>
          </a:p>
        </p:txBody>
      </p:sp>
      <p:sp>
        <p:nvSpPr>
          <p:cNvPr id="8" name="AutoShape 34"/>
          <p:cNvSpPr>
            <a:spLocks noChangeArrowheads="1"/>
          </p:cNvSpPr>
          <p:nvPr/>
        </p:nvSpPr>
        <p:spPr bwMode="auto">
          <a:xfrm>
            <a:off x="122616" y="4473724"/>
            <a:ext cx="7357834" cy="501650"/>
          </a:xfrm>
          <a:prstGeom prst="roundRect">
            <a:avLst>
              <a:gd name="adj" fmla="val 50000"/>
            </a:avLst>
          </a:prstGeom>
          <a:gradFill rotWithShape="1">
            <a:gsLst>
              <a:gs pos="0">
                <a:srgbClr val="C0C0C0"/>
              </a:gs>
              <a:gs pos="50000">
                <a:srgbClr val="F9F9F9"/>
              </a:gs>
              <a:gs pos="100000">
                <a:srgbClr val="C0C0C0"/>
              </a:gs>
            </a:gsLst>
            <a:lin ang="2700000" scaled="1"/>
          </a:gradFill>
          <a:ln w="9525">
            <a:noFill/>
            <a:round/>
            <a:headEnd/>
            <a:tailEnd/>
          </a:ln>
          <a:effectLst>
            <a:prstShdw prst="shdw17" dist="17961" dir="2700000">
              <a:srgbClr val="737373"/>
            </a:prstShdw>
          </a:effectLst>
        </p:spPr>
        <p:txBody>
          <a:bodyPr wrap="none" anchor="ctr"/>
          <a:lstStyle/>
          <a:p>
            <a:endParaRPr lang="zh-CN" altLang="zh-CN"/>
          </a:p>
        </p:txBody>
      </p:sp>
      <p:sp>
        <p:nvSpPr>
          <p:cNvPr id="9" name="AutoShape 35"/>
          <p:cNvSpPr>
            <a:spLocks noChangeArrowheads="1"/>
          </p:cNvSpPr>
          <p:nvPr/>
        </p:nvSpPr>
        <p:spPr bwMode="auto">
          <a:xfrm>
            <a:off x="244785" y="4522936"/>
            <a:ext cx="7078893" cy="403225"/>
          </a:xfrm>
          <a:prstGeom prst="roundRect">
            <a:avLst>
              <a:gd name="adj" fmla="val 50000"/>
            </a:avLst>
          </a:prstGeom>
          <a:gradFill rotWithShape="1">
            <a:gsLst>
              <a:gs pos="0">
                <a:srgbClr val="C7ECEF"/>
              </a:gs>
              <a:gs pos="100000">
                <a:srgbClr val="17B1BD"/>
              </a:gs>
            </a:gsLst>
            <a:lin ang="2700000" scaled="1"/>
          </a:gradFill>
          <a:ln w="9525" algn="ctr">
            <a:noFill/>
            <a:round/>
            <a:headEnd/>
            <a:tailEnd/>
          </a:ln>
          <a:effectLst>
            <a:prstShdw prst="shdw17" dist="17961" dir="2700000">
              <a:srgbClr val="0E6A71"/>
            </a:prstShdw>
          </a:effectLst>
        </p:spPr>
        <p:txBody>
          <a:bodyPr wrap="none" anchor="ctr"/>
          <a:lstStyle/>
          <a:p>
            <a:pPr>
              <a:buFontTx/>
              <a:buBlip>
                <a:blip r:embed="rId2"/>
              </a:buBlip>
            </a:pPr>
            <a:r>
              <a:rPr lang="en-US" altLang="ko-KR" sz="2800" dirty="0">
                <a:solidFill>
                  <a:srgbClr val="000099"/>
                </a:solidFill>
                <a:latin typeface="Adobe 黑体 Std R" pitchFamily="34" charset="-122"/>
                <a:ea typeface="Adobe 黑体 Std R" pitchFamily="34" charset="-122"/>
                <a:cs typeface="HY헤드라인M"/>
              </a:rPr>
              <a:t> </a:t>
            </a:r>
            <a:r>
              <a:rPr lang="zh-CN" altLang="en-US" sz="2800" dirty="0" smtClean="0">
                <a:solidFill>
                  <a:srgbClr val="000099"/>
                </a:solidFill>
                <a:latin typeface="Adobe 黑体 Std R" pitchFamily="34" charset="-122"/>
                <a:ea typeface="Adobe 黑体 Std R" pitchFamily="34" charset="-122"/>
                <a:cs typeface="HY헤드라인M"/>
              </a:rPr>
              <a:t>党内政治生活历史经验</a:t>
            </a:r>
            <a:endParaRPr lang="ko-KR" altLang="en-US" sz="2800" dirty="0">
              <a:solidFill>
                <a:srgbClr val="000099"/>
              </a:solidFill>
              <a:latin typeface="Adobe 黑体 Std R" pitchFamily="34" charset="-122"/>
              <a:ea typeface="HY헤드라인M"/>
              <a:cs typeface="HY헤드라인M"/>
            </a:endParaRPr>
          </a:p>
        </p:txBody>
      </p:sp>
      <p:sp>
        <p:nvSpPr>
          <p:cNvPr id="12" name="TextBox 11"/>
          <p:cNvSpPr txBox="1"/>
          <p:nvPr/>
        </p:nvSpPr>
        <p:spPr>
          <a:xfrm>
            <a:off x="251520" y="1988841"/>
            <a:ext cx="8549017" cy="2215991"/>
          </a:xfrm>
          <a:prstGeom prst="rect">
            <a:avLst/>
          </a:prstGeom>
          <a:noFill/>
        </p:spPr>
        <p:txBody>
          <a:bodyPr wrap="square" rtlCol="0">
            <a:spAutoFit/>
          </a:bodyPr>
          <a:lstStyle/>
          <a:p>
            <a:pPr>
              <a:lnSpc>
                <a:spcPct val="150000"/>
              </a:lnSpc>
              <a:buFont typeface="Wingdings" pitchFamily="2" charset="2"/>
              <a:buChar char="u"/>
            </a:pPr>
            <a:r>
              <a:rPr lang="zh-CN" altLang="zh-CN" sz="2000" dirty="0" smtClean="0"/>
              <a:t>党要管党必须从党内政治生活管起，从严治党必须从党内政治生活严起</a:t>
            </a:r>
            <a:endParaRPr lang="en-US" altLang="zh-CN" sz="2000" dirty="0" smtClean="0"/>
          </a:p>
          <a:p>
            <a:pPr>
              <a:lnSpc>
                <a:spcPct val="150000"/>
              </a:lnSpc>
              <a:buFont typeface="Wingdings" pitchFamily="2" charset="2"/>
              <a:buChar char="u"/>
            </a:pPr>
            <a:r>
              <a:rPr lang="zh-CN" altLang="en-US" sz="2000" dirty="0" smtClean="0"/>
              <a:t>为巩固党的团结和集中统一、保持党的先进性和纯洁性、增强党的生机活力积累了丰富经验，为保证完成党在各个历史时期中心任务发挥了重要作用</a:t>
            </a:r>
            <a:endParaRPr lang="en-US" altLang="ko-KR" sz="2000" dirty="0" smtClean="0"/>
          </a:p>
          <a:p>
            <a:endParaRPr lang="zh-CN" altLang="en-US" dirty="0"/>
          </a:p>
        </p:txBody>
      </p:sp>
      <p:sp>
        <p:nvSpPr>
          <p:cNvPr id="14" name="TextBox 13"/>
          <p:cNvSpPr txBox="1"/>
          <p:nvPr/>
        </p:nvSpPr>
        <p:spPr>
          <a:xfrm>
            <a:off x="297491" y="5013176"/>
            <a:ext cx="8549017" cy="1107996"/>
          </a:xfrm>
          <a:prstGeom prst="rect">
            <a:avLst/>
          </a:prstGeom>
          <a:noFill/>
        </p:spPr>
        <p:txBody>
          <a:bodyPr wrap="square" rtlCol="0">
            <a:spAutoFit/>
          </a:bodyPr>
          <a:lstStyle/>
          <a:p>
            <a:pPr marL="342900" indent="-342900">
              <a:lnSpc>
                <a:spcPct val="120000"/>
              </a:lnSpc>
            </a:pPr>
            <a:r>
              <a:rPr lang="en-US" altLang="ko-KR" sz="2000" dirty="0" smtClean="0">
                <a:solidFill>
                  <a:srgbClr val="000000"/>
                </a:solidFill>
                <a:latin typeface="Adobe 黑体 Std R" pitchFamily="34" charset="-122"/>
                <a:ea typeface="Adobe 黑体 Std R" pitchFamily="34" charset="-122"/>
                <a:cs typeface="HY헤드라인M"/>
              </a:rPr>
              <a:t>1980</a:t>
            </a:r>
            <a:r>
              <a:rPr lang="zh-CN" altLang="en-US" sz="2000" dirty="0" smtClean="0">
                <a:solidFill>
                  <a:srgbClr val="000000"/>
                </a:solidFill>
                <a:latin typeface="Adobe 黑体 Std R" pitchFamily="34" charset="-122"/>
                <a:ea typeface="Adobe 黑体 Std R" pitchFamily="34" charset="-122"/>
                <a:cs typeface="HY헤드라인M"/>
              </a:rPr>
              <a:t>年制定的</a:t>
            </a:r>
            <a:r>
              <a:rPr lang="en-US" altLang="zh-CN" sz="2000" dirty="0" smtClean="0">
                <a:solidFill>
                  <a:srgbClr val="000000"/>
                </a:solidFill>
                <a:latin typeface="Adobe 黑体 Std R" pitchFamily="34" charset="-122"/>
                <a:ea typeface="Adobe 黑体 Std R" pitchFamily="34" charset="-122"/>
                <a:cs typeface="HY헤드라인M"/>
              </a:rPr>
              <a:t>《</a:t>
            </a:r>
            <a:r>
              <a:rPr lang="zh-CN" altLang="en-US" sz="2000" dirty="0" smtClean="0">
                <a:solidFill>
                  <a:srgbClr val="000000"/>
                </a:solidFill>
                <a:latin typeface="Adobe 黑体 Std R" pitchFamily="34" charset="-122"/>
                <a:ea typeface="Adobe 黑体 Std R" pitchFamily="34" charset="-122"/>
                <a:cs typeface="HY헤드라인M"/>
              </a:rPr>
              <a:t>关于党内政治生活的若干准则</a:t>
            </a:r>
            <a:r>
              <a:rPr lang="en-US" altLang="zh-CN" sz="2000" dirty="0" smtClean="0">
                <a:solidFill>
                  <a:srgbClr val="000000"/>
                </a:solidFill>
                <a:latin typeface="Adobe 黑体 Std R" pitchFamily="34" charset="-122"/>
                <a:ea typeface="Adobe 黑体 Std R" pitchFamily="34" charset="-122"/>
                <a:cs typeface="HY헤드라인M"/>
              </a:rPr>
              <a:t>》</a:t>
            </a:r>
            <a:r>
              <a:rPr lang="zh-CN" altLang="en-US" sz="2000" dirty="0" smtClean="0">
                <a:solidFill>
                  <a:srgbClr val="000000"/>
                </a:solidFill>
                <a:latin typeface="Adobe 黑体 Std R" pitchFamily="34" charset="-122"/>
                <a:ea typeface="Adobe 黑体 Std R" pitchFamily="34" charset="-122"/>
                <a:cs typeface="HY헤드라인M"/>
              </a:rPr>
              <a:t>，发挥了重要历史作用。其主要原则和规定今天依然适用，要继续坚持。</a:t>
            </a:r>
            <a:endParaRPr lang="en-US" altLang="ko-KR" sz="2000" dirty="0" smtClean="0">
              <a:latin typeface="Adobe 黑体 Std R" pitchFamily="34" charset="-122"/>
              <a:ea typeface="Adobe 黑体 Std R" pitchFamily="34" charset="-122"/>
            </a:endParaRPr>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sp>
        <p:nvSpPr>
          <p:cNvPr id="4" name="AutoShape 28"/>
          <p:cNvSpPr>
            <a:spLocks noChangeArrowheads="1"/>
          </p:cNvSpPr>
          <p:nvPr/>
        </p:nvSpPr>
        <p:spPr bwMode="auto">
          <a:xfrm>
            <a:off x="251520" y="1953220"/>
            <a:ext cx="8640960" cy="1043732"/>
          </a:xfrm>
          <a:prstGeom prst="roundRect">
            <a:avLst>
              <a:gd name="adj" fmla="val 9741"/>
            </a:avLst>
          </a:prstGeom>
          <a:gradFill rotWithShape="1">
            <a:gsLst>
              <a:gs pos="0">
                <a:srgbClr val="D3F7ED"/>
              </a:gs>
              <a:gs pos="100000">
                <a:srgbClr val="FFFFFF">
                  <a:alpha val="50000"/>
                </a:srgbClr>
              </a:gs>
            </a:gsLst>
            <a:lin ang="0" scaled="1"/>
          </a:gradFill>
          <a:ln w="57150" cmpd="thickThin" algn="ctr">
            <a:solidFill>
              <a:srgbClr val="15A76F">
                <a:alpha val="94116"/>
              </a:srgbClr>
            </a:solidFill>
            <a:round/>
            <a:headEnd/>
            <a:tailEnd/>
          </a:ln>
        </p:spPr>
        <p:txBody>
          <a:bodyPr wrap="none" lIns="305970" tIns="190781" rIns="91431" bIns="45716" anchor="ctr"/>
          <a:lstStyle/>
          <a:p>
            <a:pPr>
              <a:lnSpc>
                <a:spcPct val="120000"/>
              </a:lnSpc>
            </a:pPr>
            <a:endParaRPr lang="en-US" altLang="ko-KR" dirty="0"/>
          </a:p>
        </p:txBody>
      </p:sp>
      <p:sp>
        <p:nvSpPr>
          <p:cNvPr id="5" name="AutoShape 31"/>
          <p:cNvSpPr>
            <a:spLocks noChangeArrowheads="1"/>
          </p:cNvSpPr>
          <p:nvPr/>
        </p:nvSpPr>
        <p:spPr bwMode="auto">
          <a:xfrm>
            <a:off x="122616" y="1700808"/>
            <a:ext cx="7357834" cy="501650"/>
          </a:xfrm>
          <a:prstGeom prst="roundRect">
            <a:avLst>
              <a:gd name="adj" fmla="val 50000"/>
            </a:avLst>
          </a:prstGeom>
          <a:gradFill rotWithShape="1">
            <a:gsLst>
              <a:gs pos="0">
                <a:srgbClr val="C0C0C0"/>
              </a:gs>
              <a:gs pos="50000">
                <a:srgbClr val="F9F9F9"/>
              </a:gs>
              <a:gs pos="100000">
                <a:srgbClr val="C0C0C0"/>
              </a:gs>
            </a:gsLst>
            <a:lin ang="2700000" scaled="1"/>
          </a:gradFill>
          <a:ln w="9525">
            <a:noFill/>
            <a:round/>
            <a:headEnd/>
            <a:tailEnd/>
          </a:ln>
          <a:effectLst>
            <a:prstShdw prst="shdw17" dist="17961" dir="2700000">
              <a:srgbClr val="737373"/>
            </a:prstShdw>
          </a:effectLst>
        </p:spPr>
        <p:txBody>
          <a:bodyPr wrap="none" anchor="ctr"/>
          <a:lstStyle/>
          <a:p>
            <a:endParaRPr lang="zh-CN" altLang="zh-CN"/>
          </a:p>
        </p:txBody>
      </p:sp>
      <p:sp>
        <p:nvSpPr>
          <p:cNvPr id="6" name="AutoShape 32"/>
          <p:cNvSpPr>
            <a:spLocks noChangeArrowheads="1"/>
          </p:cNvSpPr>
          <p:nvPr/>
        </p:nvSpPr>
        <p:spPr bwMode="auto">
          <a:xfrm>
            <a:off x="244785" y="1750020"/>
            <a:ext cx="7078893" cy="403225"/>
          </a:xfrm>
          <a:prstGeom prst="roundRect">
            <a:avLst>
              <a:gd name="adj" fmla="val 50000"/>
            </a:avLst>
          </a:prstGeom>
          <a:gradFill rotWithShape="1">
            <a:gsLst>
              <a:gs pos="0">
                <a:srgbClr val="C9EDE5"/>
              </a:gs>
              <a:gs pos="100000">
                <a:srgbClr val="20B494"/>
              </a:gs>
            </a:gsLst>
            <a:lin ang="2700000" scaled="1"/>
          </a:gradFill>
          <a:ln w="9525">
            <a:noFill/>
            <a:round/>
            <a:headEnd/>
            <a:tailEnd/>
          </a:ln>
          <a:effectLst>
            <a:prstShdw prst="shdw17" dist="17961" dir="2700000">
              <a:srgbClr val="136C59"/>
            </a:prstShdw>
          </a:effectLst>
        </p:spPr>
        <p:txBody>
          <a:bodyPr wrap="none" anchor="ctr"/>
          <a:lstStyle/>
          <a:p>
            <a:pPr>
              <a:buFontTx/>
              <a:buBlip>
                <a:blip r:embed="rId2"/>
              </a:buBlip>
            </a:pPr>
            <a:r>
              <a:rPr lang="en-US" altLang="ko-KR" sz="2800" dirty="0">
                <a:solidFill>
                  <a:srgbClr val="000099"/>
                </a:solidFill>
                <a:latin typeface="Adobe 黑体 Std R" pitchFamily="34" charset="-122"/>
                <a:ea typeface="Adobe 黑体 Std R" pitchFamily="34" charset="-122"/>
                <a:cs typeface="HY헤드라인M"/>
              </a:rPr>
              <a:t> </a:t>
            </a:r>
            <a:r>
              <a:rPr lang="zh-CN" altLang="en-US" sz="2800" dirty="0" smtClean="0">
                <a:solidFill>
                  <a:srgbClr val="000099"/>
                </a:solidFill>
                <a:latin typeface="Adobe 黑体 Std R" pitchFamily="34" charset="-122"/>
                <a:ea typeface="Adobe 黑体 Std R" pitchFamily="34" charset="-122"/>
                <a:cs typeface="HY헤드라인M"/>
              </a:rPr>
              <a:t>准则重要性</a:t>
            </a:r>
            <a:endParaRPr lang="ko-KR" altLang="en-US" sz="2800" dirty="0">
              <a:solidFill>
                <a:srgbClr val="000099"/>
              </a:solidFill>
              <a:latin typeface="Adobe 黑体 Std R" pitchFamily="34" charset="-122"/>
              <a:ea typeface="HY헤드라인M"/>
              <a:cs typeface="HY헤드라인M"/>
            </a:endParaRPr>
          </a:p>
        </p:txBody>
      </p:sp>
      <p:sp>
        <p:nvSpPr>
          <p:cNvPr id="7" name="AutoShape 33"/>
          <p:cNvSpPr>
            <a:spLocks noChangeArrowheads="1"/>
          </p:cNvSpPr>
          <p:nvPr/>
        </p:nvSpPr>
        <p:spPr bwMode="auto">
          <a:xfrm>
            <a:off x="251520" y="4185468"/>
            <a:ext cx="8640960" cy="1871216"/>
          </a:xfrm>
          <a:prstGeom prst="roundRect">
            <a:avLst>
              <a:gd name="adj" fmla="val 9741"/>
            </a:avLst>
          </a:prstGeom>
          <a:gradFill rotWithShape="1">
            <a:gsLst>
              <a:gs pos="0">
                <a:srgbClr val="D3F7ED"/>
              </a:gs>
              <a:gs pos="100000">
                <a:srgbClr val="FFFFFF">
                  <a:alpha val="50000"/>
                </a:srgbClr>
              </a:gs>
            </a:gsLst>
            <a:lin ang="0" scaled="1"/>
          </a:gradFill>
          <a:ln w="57150" cmpd="thickThin" algn="ctr">
            <a:solidFill>
              <a:srgbClr val="15A76F">
                <a:alpha val="94116"/>
              </a:srgbClr>
            </a:solidFill>
            <a:round/>
            <a:headEnd/>
            <a:tailEnd/>
          </a:ln>
        </p:spPr>
        <p:txBody>
          <a:bodyPr wrap="none" lIns="305970" tIns="190781" rIns="91431" bIns="45716" anchor="ctr"/>
          <a:lstStyle/>
          <a:p>
            <a:pPr marL="342900" indent="-342900">
              <a:lnSpc>
                <a:spcPct val="120000"/>
              </a:lnSpc>
              <a:buFontTx/>
              <a:buAutoNum type="arabicPeriod"/>
            </a:pPr>
            <a:endParaRPr lang="ko-KR" altLang="en-US" dirty="0">
              <a:solidFill>
                <a:srgbClr val="000000"/>
              </a:solidFill>
              <a:latin typeface="HY헤드라인M"/>
              <a:ea typeface="HY헤드라인M"/>
              <a:cs typeface="HY헤드라인M"/>
            </a:endParaRPr>
          </a:p>
        </p:txBody>
      </p:sp>
      <p:sp>
        <p:nvSpPr>
          <p:cNvPr id="8" name="AutoShape 34"/>
          <p:cNvSpPr>
            <a:spLocks noChangeArrowheads="1"/>
          </p:cNvSpPr>
          <p:nvPr/>
        </p:nvSpPr>
        <p:spPr bwMode="auto">
          <a:xfrm>
            <a:off x="122616" y="3933056"/>
            <a:ext cx="7357834" cy="501650"/>
          </a:xfrm>
          <a:prstGeom prst="roundRect">
            <a:avLst>
              <a:gd name="adj" fmla="val 50000"/>
            </a:avLst>
          </a:prstGeom>
          <a:gradFill rotWithShape="1">
            <a:gsLst>
              <a:gs pos="0">
                <a:srgbClr val="C0C0C0"/>
              </a:gs>
              <a:gs pos="50000">
                <a:srgbClr val="F9F9F9"/>
              </a:gs>
              <a:gs pos="100000">
                <a:srgbClr val="C0C0C0"/>
              </a:gs>
            </a:gsLst>
            <a:lin ang="2700000" scaled="1"/>
          </a:gradFill>
          <a:ln w="9525">
            <a:noFill/>
            <a:round/>
            <a:headEnd/>
            <a:tailEnd/>
          </a:ln>
          <a:effectLst>
            <a:prstShdw prst="shdw17" dist="17961" dir="2700000">
              <a:srgbClr val="737373"/>
            </a:prstShdw>
          </a:effectLst>
        </p:spPr>
        <p:txBody>
          <a:bodyPr wrap="none" anchor="ctr"/>
          <a:lstStyle/>
          <a:p>
            <a:endParaRPr lang="zh-CN" altLang="zh-CN"/>
          </a:p>
        </p:txBody>
      </p:sp>
      <p:sp>
        <p:nvSpPr>
          <p:cNvPr id="9" name="AutoShape 35"/>
          <p:cNvSpPr>
            <a:spLocks noChangeArrowheads="1"/>
          </p:cNvSpPr>
          <p:nvPr/>
        </p:nvSpPr>
        <p:spPr bwMode="auto">
          <a:xfrm>
            <a:off x="244785" y="3982268"/>
            <a:ext cx="7078893" cy="403225"/>
          </a:xfrm>
          <a:prstGeom prst="roundRect">
            <a:avLst>
              <a:gd name="adj" fmla="val 50000"/>
            </a:avLst>
          </a:prstGeom>
          <a:gradFill rotWithShape="1">
            <a:gsLst>
              <a:gs pos="0">
                <a:srgbClr val="C7ECEF"/>
              </a:gs>
              <a:gs pos="100000">
                <a:srgbClr val="17B1BD"/>
              </a:gs>
            </a:gsLst>
            <a:lin ang="2700000" scaled="1"/>
          </a:gradFill>
          <a:ln w="9525" algn="ctr">
            <a:noFill/>
            <a:round/>
            <a:headEnd/>
            <a:tailEnd/>
          </a:ln>
          <a:effectLst>
            <a:prstShdw prst="shdw17" dist="17961" dir="2700000">
              <a:srgbClr val="0E6A71"/>
            </a:prstShdw>
          </a:effectLst>
        </p:spPr>
        <p:txBody>
          <a:bodyPr wrap="none" anchor="ctr"/>
          <a:lstStyle/>
          <a:p>
            <a:pPr>
              <a:buFontTx/>
              <a:buBlip>
                <a:blip r:embed="rId2"/>
              </a:buBlip>
            </a:pPr>
            <a:r>
              <a:rPr lang="en-US" altLang="ko-KR" sz="2800" dirty="0">
                <a:solidFill>
                  <a:srgbClr val="000099"/>
                </a:solidFill>
                <a:latin typeface="Adobe 黑体 Std R" pitchFamily="34" charset="-122"/>
                <a:ea typeface="Adobe 黑体 Std R" pitchFamily="34" charset="-122"/>
                <a:cs typeface="HY헤드라인M"/>
              </a:rPr>
              <a:t> </a:t>
            </a:r>
            <a:r>
              <a:rPr lang="zh-CN" altLang="en-US" sz="2800" dirty="0" smtClean="0">
                <a:solidFill>
                  <a:srgbClr val="000099"/>
                </a:solidFill>
                <a:latin typeface="Adobe 黑体 Std R" pitchFamily="34" charset="-122"/>
                <a:ea typeface="Adobe 黑体 Std R" pitchFamily="34" charset="-122"/>
                <a:cs typeface="HY헤드라인M"/>
              </a:rPr>
              <a:t>重点和关键人员</a:t>
            </a:r>
            <a:endParaRPr lang="ko-KR" altLang="en-US" sz="2800" dirty="0">
              <a:solidFill>
                <a:srgbClr val="000099"/>
              </a:solidFill>
              <a:latin typeface="Adobe 黑体 Std R" pitchFamily="34" charset="-122"/>
              <a:ea typeface="HY헤드라인M"/>
              <a:cs typeface="HY헤드라인M"/>
            </a:endParaRPr>
          </a:p>
        </p:txBody>
      </p:sp>
      <p:sp>
        <p:nvSpPr>
          <p:cNvPr id="12" name="TextBox 11"/>
          <p:cNvSpPr txBox="1"/>
          <p:nvPr/>
        </p:nvSpPr>
        <p:spPr>
          <a:xfrm>
            <a:off x="297491" y="2348880"/>
            <a:ext cx="8549017" cy="461665"/>
          </a:xfrm>
          <a:prstGeom prst="rect">
            <a:avLst/>
          </a:prstGeom>
          <a:noFill/>
        </p:spPr>
        <p:txBody>
          <a:bodyPr wrap="square" rtlCol="0">
            <a:spAutoFit/>
          </a:bodyPr>
          <a:lstStyle/>
          <a:p>
            <a:r>
              <a:rPr lang="zh-CN" altLang="en-US" sz="2400" dirty="0" smtClean="0"/>
              <a:t>准则在党内法规体系中位阶比较高，仅次于党章</a:t>
            </a:r>
            <a:endParaRPr lang="zh-CN" altLang="en-US" sz="2400" dirty="0"/>
          </a:p>
        </p:txBody>
      </p:sp>
      <p:sp>
        <p:nvSpPr>
          <p:cNvPr id="14" name="TextBox 13"/>
          <p:cNvSpPr txBox="1"/>
          <p:nvPr/>
        </p:nvSpPr>
        <p:spPr>
          <a:xfrm>
            <a:off x="297491" y="4472508"/>
            <a:ext cx="8549017" cy="1200329"/>
          </a:xfrm>
          <a:prstGeom prst="rect">
            <a:avLst/>
          </a:prstGeom>
          <a:noFill/>
        </p:spPr>
        <p:txBody>
          <a:bodyPr wrap="square" rtlCol="0">
            <a:spAutoFit/>
          </a:bodyPr>
          <a:lstStyle/>
          <a:p>
            <a:r>
              <a:rPr lang="zh-CN" altLang="en-US" sz="2400" dirty="0" smtClean="0"/>
              <a:t>重点是各级领导机关和领导干部</a:t>
            </a:r>
            <a:endParaRPr lang="en-US" altLang="zh-CN" sz="2400" dirty="0" smtClean="0"/>
          </a:p>
          <a:p>
            <a:r>
              <a:rPr lang="zh-CN" altLang="en-US" sz="2400" dirty="0" smtClean="0"/>
              <a:t>关键是高级干部特别是中央委员会、中央政治局、中央政治局常务委员会的组成人员</a:t>
            </a:r>
            <a:endParaRPr lang="zh-CN" alt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报告内容</a:t>
            </a:r>
            <a:endParaRPr lang="zh-CN" altLang="en-US" dirty="0"/>
          </a:p>
        </p:txBody>
      </p:sp>
      <p:grpSp>
        <p:nvGrpSpPr>
          <p:cNvPr id="70" name="Group 3"/>
          <p:cNvGrpSpPr>
            <a:grpSpLocks/>
          </p:cNvGrpSpPr>
          <p:nvPr/>
        </p:nvGrpSpPr>
        <p:grpSpPr bwMode="auto">
          <a:xfrm>
            <a:off x="1344592" y="1964018"/>
            <a:ext cx="6395482" cy="623608"/>
            <a:chOff x="1269" y="1296"/>
            <a:chExt cx="3193" cy="334"/>
          </a:xfrm>
        </p:grpSpPr>
        <p:sp>
          <p:nvSpPr>
            <p:cNvPr id="71" name="AutoShape 4"/>
            <p:cNvSpPr>
              <a:spLocks noChangeArrowheads="1"/>
            </p:cNvSpPr>
            <p:nvPr/>
          </p:nvSpPr>
          <p:spPr bwMode="gray">
            <a:xfrm>
              <a:off x="1422" y="1296"/>
              <a:ext cx="3040" cy="334"/>
            </a:xfrm>
            <a:prstGeom prst="roundRect">
              <a:avLst>
                <a:gd name="adj" fmla="val 50000"/>
              </a:avLst>
            </a:prstGeom>
            <a:noFill/>
            <a:ln w="28575" algn="ctr">
              <a:solidFill>
                <a:srgbClr val="B2B2B2"/>
              </a:solidFill>
              <a:round/>
              <a:headEnd/>
              <a:tailEnd/>
            </a:ln>
          </p:spPr>
          <p:txBody>
            <a:bodyPr wrap="none" anchor="ctr"/>
            <a:lstStyle/>
            <a:p>
              <a:endParaRPr lang="zh-CN" altLang="zh-CN" sz="2400"/>
            </a:p>
          </p:txBody>
        </p:sp>
        <p:sp>
          <p:nvSpPr>
            <p:cNvPr id="72" name="Text Box 5"/>
            <p:cNvSpPr txBox="1">
              <a:spLocks noChangeArrowheads="1"/>
            </p:cNvSpPr>
            <p:nvPr/>
          </p:nvSpPr>
          <p:spPr bwMode="gray">
            <a:xfrm>
              <a:off x="1525" y="1342"/>
              <a:ext cx="2633" cy="247"/>
            </a:xfrm>
            <a:prstGeom prst="rect">
              <a:avLst/>
            </a:prstGeom>
            <a:noFill/>
            <a:ln w="9525" algn="ctr">
              <a:noFill/>
              <a:miter lim="800000"/>
              <a:headEnd/>
              <a:tailEnd/>
            </a:ln>
          </p:spPr>
          <p:txBody>
            <a:bodyPr>
              <a:spAutoFit/>
            </a:bodyPr>
            <a:lstStyle/>
            <a:p>
              <a:pPr eaLnBrk="0" hangingPunct="0"/>
              <a:r>
                <a:rPr lang="zh-CN" altLang="en-US" sz="2400" b="1" dirty="0" smtClean="0">
                  <a:solidFill>
                    <a:srgbClr val="000000"/>
                  </a:solidFill>
                  <a:latin typeface="Times New Roman" pitchFamily="18" charset="0"/>
                </a:rPr>
                <a:t>十八届六中全会</a:t>
              </a:r>
              <a:endParaRPr lang="en-US" altLang="zh-CN" sz="2400" b="1" dirty="0">
                <a:solidFill>
                  <a:srgbClr val="000000"/>
                </a:solidFill>
                <a:latin typeface="Times New Roman" pitchFamily="18" charset="0"/>
              </a:endParaRPr>
            </a:p>
          </p:txBody>
        </p:sp>
        <p:grpSp>
          <p:nvGrpSpPr>
            <p:cNvPr id="73" name="Group 6"/>
            <p:cNvGrpSpPr>
              <a:grpSpLocks/>
            </p:cNvGrpSpPr>
            <p:nvPr/>
          </p:nvGrpSpPr>
          <p:grpSpPr bwMode="auto">
            <a:xfrm>
              <a:off x="1269" y="1324"/>
              <a:ext cx="266" cy="298"/>
              <a:chOff x="1415" y="1276"/>
              <a:chExt cx="266" cy="298"/>
            </a:xfrm>
          </p:grpSpPr>
          <p:grpSp>
            <p:nvGrpSpPr>
              <p:cNvPr id="74" name="Group 7"/>
              <p:cNvGrpSpPr>
                <a:grpSpLocks/>
              </p:cNvGrpSpPr>
              <p:nvPr/>
            </p:nvGrpSpPr>
            <p:grpSpPr bwMode="auto">
              <a:xfrm>
                <a:off x="1415" y="1276"/>
                <a:ext cx="266" cy="298"/>
                <a:chOff x="1415" y="1276"/>
                <a:chExt cx="266" cy="298"/>
              </a:xfrm>
            </p:grpSpPr>
            <p:pic>
              <p:nvPicPr>
                <p:cNvPr id="76" name="Picture 8" descr="Picture2"/>
                <p:cNvPicPr>
                  <a:picLocks noChangeAspect="1" noChangeArrowheads="1"/>
                </p:cNvPicPr>
                <p:nvPr/>
              </p:nvPicPr>
              <p:blipFill>
                <a:blip r:embed="rId2" cstate="print"/>
                <a:srcRect/>
                <a:stretch>
                  <a:fillRect/>
                </a:stretch>
              </p:blipFill>
              <p:spPr bwMode="auto">
                <a:xfrm>
                  <a:off x="1434" y="1521"/>
                  <a:ext cx="230" cy="53"/>
                </a:xfrm>
                <a:prstGeom prst="rect">
                  <a:avLst/>
                </a:prstGeom>
                <a:noFill/>
                <a:ln w="9525">
                  <a:noFill/>
                  <a:miter lim="800000"/>
                  <a:headEnd/>
                  <a:tailEnd/>
                </a:ln>
              </p:spPr>
            </p:pic>
            <p:sp>
              <p:nvSpPr>
                <p:cNvPr id="77" name="Oval 9"/>
                <p:cNvSpPr>
                  <a:spLocks noChangeArrowheads="1"/>
                </p:cNvSpPr>
                <p:nvPr/>
              </p:nvSpPr>
              <p:spPr bwMode="gray">
                <a:xfrm flipH="1">
                  <a:off x="1415" y="1276"/>
                  <a:ext cx="266" cy="266"/>
                </a:xfrm>
                <a:prstGeom prst="ellipse">
                  <a:avLst/>
                </a:prstGeom>
                <a:gradFill rotWithShape="0">
                  <a:gsLst>
                    <a:gs pos="0">
                      <a:srgbClr val="FF9900"/>
                    </a:gs>
                    <a:gs pos="100000">
                      <a:srgbClr val="925800"/>
                    </a:gs>
                  </a:gsLst>
                  <a:path path="rect">
                    <a:fillToRect t="100000" r="100000"/>
                  </a:path>
                </a:gradFill>
                <a:ln w="9525" algn="ctr">
                  <a:noFill/>
                  <a:round/>
                  <a:headEnd/>
                  <a:tailEnd/>
                </a:ln>
              </p:spPr>
              <p:txBody>
                <a:bodyPr wrap="none" anchor="ctr"/>
                <a:lstStyle/>
                <a:p>
                  <a:endParaRPr lang="zh-CN" altLang="zh-CN" sz="2400"/>
                </a:p>
              </p:txBody>
            </p:sp>
            <p:sp>
              <p:nvSpPr>
                <p:cNvPr id="78" name="Oval 10"/>
                <p:cNvSpPr>
                  <a:spLocks noChangeArrowheads="1"/>
                </p:cNvSpPr>
                <p:nvPr/>
              </p:nvSpPr>
              <p:spPr bwMode="gray">
                <a:xfrm flipH="1">
                  <a:off x="1422" y="1282"/>
                  <a:ext cx="254" cy="254"/>
                </a:xfrm>
                <a:prstGeom prst="ellipse">
                  <a:avLst/>
                </a:prstGeom>
                <a:gradFill rotWithShape="0">
                  <a:gsLst>
                    <a:gs pos="0">
                      <a:srgbClr val="A26100"/>
                    </a:gs>
                    <a:gs pos="100000">
                      <a:srgbClr val="FF9900">
                        <a:alpha val="85001"/>
                      </a:srgbClr>
                    </a:gs>
                  </a:gsLst>
                  <a:lin ang="18900000" scaled="1"/>
                </a:gradFill>
                <a:ln w="9525" algn="ctr">
                  <a:noFill/>
                  <a:round/>
                  <a:headEnd/>
                  <a:tailEnd/>
                </a:ln>
              </p:spPr>
              <p:txBody>
                <a:bodyPr wrap="none" anchor="ctr"/>
                <a:lstStyle/>
                <a:p>
                  <a:endParaRPr lang="zh-CN" altLang="zh-CN" sz="2400"/>
                </a:p>
              </p:txBody>
            </p:sp>
            <p:pic>
              <p:nvPicPr>
                <p:cNvPr id="79" name="Picture 11" descr="Picture1"/>
                <p:cNvPicPr>
                  <a:picLocks noChangeAspect="1" noChangeArrowheads="1"/>
                </p:cNvPicPr>
                <p:nvPr/>
              </p:nvPicPr>
              <p:blipFill>
                <a:blip r:embed="rId3" cstate="print"/>
                <a:srcRect/>
                <a:stretch>
                  <a:fillRect/>
                </a:stretch>
              </p:blipFill>
              <p:spPr bwMode="auto">
                <a:xfrm>
                  <a:off x="1496" y="1278"/>
                  <a:ext cx="174" cy="174"/>
                </a:xfrm>
                <a:prstGeom prst="rect">
                  <a:avLst/>
                </a:prstGeom>
                <a:noFill/>
                <a:ln w="9525">
                  <a:noFill/>
                  <a:miter lim="800000"/>
                  <a:headEnd/>
                  <a:tailEnd/>
                </a:ln>
              </p:spPr>
            </p:pic>
          </p:grpSp>
          <p:sp>
            <p:nvSpPr>
              <p:cNvPr id="75" name="Text Box 12"/>
              <p:cNvSpPr txBox="1">
                <a:spLocks noChangeArrowheads="1"/>
              </p:cNvSpPr>
              <p:nvPr/>
            </p:nvSpPr>
            <p:spPr bwMode="gray">
              <a:xfrm>
                <a:off x="1446" y="1292"/>
                <a:ext cx="187" cy="247"/>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rPr>
                  <a:t>1</a:t>
                </a:r>
              </a:p>
            </p:txBody>
          </p:sp>
        </p:grpSp>
      </p:grpSp>
      <p:grpSp>
        <p:nvGrpSpPr>
          <p:cNvPr id="80" name="Group 13"/>
          <p:cNvGrpSpPr>
            <a:grpSpLocks/>
          </p:cNvGrpSpPr>
          <p:nvPr/>
        </p:nvGrpSpPr>
        <p:grpSpPr bwMode="auto">
          <a:xfrm>
            <a:off x="1343003" y="2841524"/>
            <a:ext cx="6397349" cy="646013"/>
            <a:chOff x="1268" y="1776"/>
            <a:chExt cx="3194" cy="346"/>
          </a:xfrm>
        </p:grpSpPr>
        <p:sp>
          <p:nvSpPr>
            <p:cNvPr id="81" name="AutoShape 14"/>
            <p:cNvSpPr>
              <a:spLocks noChangeArrowheads="1"/>
            </p:cNvSpPr>
            <p:nvPr/>
          </p:nvSpPr>
          <p:spPr bwMode="gray">
            <a:xfrm>
              <a:off x="1422" y="1776"/>
              <a:ext cx="3040" cy="334"/>
            </a:xfrm>
            <a:prstGeom prst="roundRect">
              <a:avLst>
                <a:gd name="adj" fmla="val 50000"/>
              </a:avLst>
            </a:prstGeom>
            <a:noFill/>
            <a:ln w="28575" algn="ctr">
              <a:solidFill>
                <a:srgbClr val="B2B2B2"/>
              </a:solidFill>
              <a:round/>
              <a:headEnd/>
              <a:tailEnd/>
            </a:ln>
          </p:spPr>
          <p:txBody>
            <a:bodyPr wrap="none" anchor="ctr"/>
            <a:lstStyle/>
            <a:p>
              <a:endParaRPr lang="zh-CN" altLang="zh-CN" sz="2400"/>
            </a:p>
          </p:txBody>
        </p:sp>
        <p:sp>
          <p:nvSpPr>
            <p:cNvPr id="82" name="Text Box 15"/>
            <p:cNvSpPr txBox="1">
              <a:spLocks noChangeArrowheads="1"/>
            </p:cNvSpPr>
            <p:nvPr/>
          </p:nvSpPr>
          <p:spPr bwMode="gray">
            <a:xfrm>
              <a:off x="1525" y="1824"/>
              <a:ext cx="2633" cy="247"/>
            </a:xfrm>
            <a:prstGeom prst="rect">
              <a:avLst/>
            </a:prstGeom>
            <a:noFill/>
            <a:ln w="9525" algn="ctr">
              <a:noFill/>
              <a:miter lim="800000"/>
              <a:headEnd/>
              <a:tailEnd/>
            </a:ln>
          </p:spPr>
          <p:txBody>
            <a:bodyPr>
              <a:spAutoFit/>
            </a:bodyPr>
            <a:lstStyle/>
            <a:p>
              <a:pPr eaLnBrk="0" hangingPunct="0"/>
              <a:r>
                <a:rPr lang="zh-CN" altLang="en-US" sz="2400" b="1" dirty="0" smtClean="0">
                  <a:solidFill>
                    <a:srgbClr val="000000"/>
                  </a:solidFill>
                  <a:latin typeface="Times New Roman" pitchFamily="18" charset="0"/>
                </a:rPr>
                <a:t>十八届六中全会公报解读</a:t>
              </a:r>
              <a:endParaRPr lang="en-US" altLang="zh-CN" sz="2400" b="1" dirty="0">
                <a:solidFill>
                  <a:srgbClr val="000000"/>
                </a:solidFill>
                <a:latin typeface="Times New Roman" pitchFamily="18" charset="0"/>
              </a:endParaRPr>
            </a:p>
          </p:txBody>
        </p:sp>
        <p:grpSp>
          <p:nvGrpSpPr>
            <p:cNvPr id="83" name="Group 16"/>
            <p:cNvGrpSpPr>
              <a:grpSpLocks/>
            </p:cNvGrpSpPr>
            <p:nvPr/>
          </p:nvGrpSpPr>
          <p:grpSpPr bwMode="auto">
            <a:xfrm>
              <a:off x="1268" y="1824"/>
              <a:ext cx="266" cy="298"/>
              <a:chOff x="1414" y="1776"/>
              <a:chExt cx="266" cy="298"/>
            </a:xfrm>
          </p:grpSpPr>
          <p:grpSp>
            <p:nvGrpSpPr>
              <p:cNvPr id="84" name="Group 17"/>
              <p:cNvGrpSpPr>
                <a:grpSpLocks/>
              </p:cNvGrpSpPr>
              <p:nvPr/>
            </p:nvGrpSpPr>
            <p:grpSpPr bwMode="auto">
              <a:xfrm>
                <a:off x="1414" y="1776"/>
                <a:ext cx="266" cy="298"/>
                <a:chOff x="1415" y="1276"/>
                <a:chExt cx="266" cy="298"/>
              </a:xfrm>
            </p:grpSpPr>
            <p:pic>
              <p:nvPicPr>
                <p:cNvPr id="86" name="Picture 18" descr="Picture2"/>
                <p:cNvPicPr>
                  <a:picLocks noChangeAspect="1" noChangeArrowheads="1"/>
                </p:cNvPicPr>
                <p:nvPr/>
              </p:nvPicPr>
              <p:blipFill>
                <a:blip r:embed="rId2" cstate="print"/>
                <a:srcRect/>
                <a:stretch>
                  <a:fillRect/>
                </a:stretch>
              </p:blipFill>
              <p:spPr bwMode="auto">
                <a:xfrm>
                  <a:off x="1434" y="1521"/>
                  <a:ext cx="230" cy="53"/>
                </a:xfrm>
                <a:prstGeom prst="rect">
                  <a:avLst/>
                </a:prstGeom>
                <a:noFill/>
                <a:ln w="9525">
                  <a:noFill/>
                  <a:miter lim="800000"/>
                  <a:headEnd/>
                  <a:tailEnd/>
                </a:ln>
              </p:spPr>
            </p:pic>
            <p:sp>
              <p:nvSpPr>
                <p:cNvPr id="87" name="Oval 19"/>
                <p:cNvSpPr>
                  <a:spLocks noChangeArrowheads="1"/>
                </p:cNvSpPr>
                <p:nvPr/>
              </p:nvSpPr>
              <p:spPr bwMode="gray">
                <a:xfrm flipH="1">
                  <a:off x="1415" y="1276"/>
                  <a:ext cx="266" cy="266"/>
                </a:xfrm>
                <a:prstGeom prst="ellipse">
                  <a:avLst/>
                </a:prstGeom>
                <a:gradFill rotWithShape="0">
                  <a:gsLst>
                    <a:gs pos="0">
                      <a:srgbClr val="FCF71A"/>
                    </a:gs>
                    <a:gs pos="100000">
                      <a:srgbClr val="908D0F"/>
                    </a:gs>
                  </a:gsLst>
                  <a:path path="rect">
                    <a:fillToRect t="100000" r="100000"/>
                  </a:path>
                </a:gradFill>
                <a:ln w="9525" algn="ctr">
                  <a:noFill/>
                  <a:round/>
                  <a:headEnd/>
                  <a:tailEnd/>
                </a:ln>
              </p:spPr>
              <p:txBody>
                <a:bodyPr wrap="none" anchor="ctr"/>
                <a:lstStyle/>
                <a:p>
                  <a:endParaRPr lang="zh-CN" altLang="zh-CN" sz="2400"/>
                </a:p>
              </p:txBody>
            </p:sp>
            <p:sp>
              <p:nvSpPr>
                <p:cNvPr id="88" name="Oval 20"/>
                <p:cNvSpPr>
                  <a:spLocks noChangeArrowheads="1"/>
                </p:cNvSpPr>
                <p:nvPr/>
              </p:nvSpPr>
              <p:spPr bwMode="gray">
                <a:xfrm flipH="1">
                  <a:off x="1422" y="1282"/>
                  <a:ext cx="254" cy="254"/>
                </a:xfrm>
                <a:prstGeom prst="ellipse">
                  <a:avLst/>
                </a:prstGeom>
                <a:gradFill rotWithShape="0">
                  <a:gsLst>
                    <a:gs pos="0">
                      <a:srgbClr val="A09D11"/>
                    </a:gs>
                    <a:gs pos="100000">
                      <a:srgbClr val="FCF71A">
                        <a:alpha val="85001"/>
                      </a:srgbClr>
                    </a:gs>
                  </a:gsLst>
                  <a:lin ang="18900000" scaled="1"/>
                </a:gradFill>
                <a:ln w="9525" algn="ctr">
                  <a:noFill/>
                  <a:round/>
                  <a:headEnd/>
                  <a:tailEnd/>
                </a:ln>
              </p:spPr>
              <p:txBody>
                <a:bodyPr wrap="none" anchor="ctr"/>
                <a:lstStyle/>
                <a:p>
                  <a:endParaRPr lang="zh-CN" altLang="zh-CN" sz="2400"/>
                </a:p>
              </p:txBody>
            </p:sp>
            <p:pic>
              <p:nvPicPr>
                <p:cNvPr id="89" name="Picture 21" descr="Picture1"/>
                <p:cNvPicPr>
                  <a:picLocks noChangeAspect="1" noChangeArrowheads="1"/>
                </p:cNvPicPr>
                <p:nvPr/>
              </p:nvPicPr>
              <p:blipFill>
                <a:blip r:embed="rId3" cstate="print"/>
                <a:srcRect/>
                <a:stretch>
                  <a:fillRect/>
                </a:stretch>
              </p:blipFill>
              <p:spPr bwMode="auto">
                <a:xfrm>
                  <a:off x="1496" y="1278"/>
                  <a:ext cx="174" cy="174"/>
                </a:xfrm>
                <a:prstGeom prst="rect">
                  <a:avLst/>
                </a:prstGeom>
                <a:noFill/>
                <a:ln w="9525">
                  <a:noFill/>
                  <a:miter lim="800000"/>
                  <a:headEnd/>
                  <a:tailEnd/>
                </a:ln>
              </p:spPr>
            </p:pic>
          </p:grpSp>
          <p:sp>
            <p:nvSpPr>
              <p:cNvPr id="85" name="Text Box 22"/>
              <p:cNvSpPr txBox="1">
                <a:spLocks noChangeArrowheads="1"/>
              </p:cNvSpPr>
              <p:nvPr/>
            </p:nvSpPr>
            <p:spPr bwMode="gray">
              <a:xfrm>
                <a:off x="1445" y="1792"/>
                <a:ext cx="187" cy="247"/>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rPr>
                  <a:t>2</a:t>
                </a:r>
              </a:p>
            </p:txBody>
          </p:sp>
        </p:grpSp>
      </p:grpSp>
      <p:grpSp>
        <p:nvGrpSpPr>
          <p:cNvPr id="90" name="Group 23"/>
          <p:cNvGrpSpPr>
            <a:grpSpLocks/>
          </p:cNvGrpSpPr>
          <p:nvPr/>
        </p:nvGrpSpPr>
        <p:grpSpPr bwMode="auto">
          <a:xfrm>
            <a:off x="1346178" y="3691881"/>
            <a:ext cx="6393064" cy="644146"/>
            <a:chOff x="1270" y="2247"/>
            <a:chExt cx="3150" cy="345"/>
          </a:xfrm>
        </p:grpSpPr>
        <p:sp>
          <p:nvSpPr>
            <p:cNvPr id="91" name="AutoShape 24"/>
            <p:cNvSpPr>
              <a:spLocks noChangeArrowheads="1"/>
            </p:cNvSpPr>
            <p:nvPr/>
          </p:nvSpPr>
          <p:spPr bwMode="gray">
            <a:xfrm>
              <a:off x="1422" y="2247"/>
              <a:ext cx="2998" cy="334"/>
            </a:xfrm>
            <a:prstGeom prst="roundRect">
              <a:avLst>
                <a:gd name="adj" fmla="val 50000"/>
              </a:avLst>
            </a:prstGeom>
            <a:noFill/>
            <a:ln w="28575" algn="ctr">
              <a:solidFill>
                <a:srgbClr val="B2B2B2"/>
              </a:solidFill>
              <a:round/>
              <a:headEnd/>
              <a:tailEnd/>
            </a:ln>
          </p:spPr>
          <p:txBody>
            <a:bodyPr wrap="none" anchor="ctr"/>
            <a:lstStyle/>
            <a:p>
              <a:endParaRPr lang="zh-CN" altLang="zh-CN" sz="2400"/>
            </a:p>
          </p:txBody>
        </p:sp>
        <p:sp>
          <p:nvSpPr>
            <p:cNvPr id="92" name="Text Box 25"/>
            <p:cNvSpPr txBox="1">
              <a:spLocks noChangeArrowheads="1"/>
            </p:cNvSpPr>
            <p:nvPr/>
          </p:nvSpPr>
          <p:spPr bwMode="gray">
            <a:xfrm>
              <a:off x="1525" y="2295"/>
              <a:ext cx="2852" cy="247"/>
            </a:xfrm>
            <a:prstGeom prst="rect">
              <a:avLst/>
            </a:prstGeom>
            <a:noFill/>
            <a:ln w="9525" algn="ctr">
              <a:noFill/>
              <a:miter lim="800000"/>
              <a:headEnd/>
              <a:tailEnd/>
            </a:ln>
          </p:spPr>
          <p:txBody>
            <a:bodyPr wrap="square">
              <a:spAutoFit/>
            </a:bodyPr>
            <a:lstStyle/>
            <a:p>
              <a:pPr eaLnBrk="0" hangingPunct="0"/>
              <a:r>
                <a:rPr lang="zh-CN" altLang="en-US" sz="2400" b="1" dirty="0" smtClean="0">
                  <a:solidFill>
                    <a:srgbClr val="000000"/>
                  </a:solidFill>
                  <a:latin typeface="Times New Roman" pitchFamily="18" charset="0"/>
                </a:rPr>
                <a:t>关于新形势下党内政治生活的若干准则</a:t>
              </a:r>
              <a:endParaRPr lang="en-US" altLang="zh-CN" sz="2400" b="1" dirty="0">
                <a:solidFill>
                  <a:srgbClr val="000000"/>
                </a:solidFill>
                <a:latin typeface="Times New Roman" pitchFamily="18" charset="0"/>
              </a:endParaRPr>
            </a:p>
          </p:txBody>
        </p:sp>
        <p:grpSp>
          <p:nvGrpSpPr>
            <p:cNvPr id="93" name="Group 26"/>
            <p:cNvGrpSpPr>
              <a:grpSpLocks/>
            </p:cNvGrpSpPr>
            <p:nvPr/>
          </p:nvGrpSpPr>
          <p:grpSpPr bwMode="auto">
            <a:xfrm>
              <a:off x="1270" y="2294"/>
              <a:ext cx="266" cy="298"/>
              <a:chOff x="1416" y="2246"/>
              <a:chExt cx="266" cy="298"/>
            </a:xfrm>
          </p:grpSpPr>
          <p:sp>
            <p:nvSpPr>
              <p:cNvPr id="94" name="Text Box 27"/>
              <p:cNvSpPr txBox="1">
                <a:spLocks noChangeArrowheads="1"/>
              </p:cNvSpPr>
              <p:nvPr/>
            </p:nvSpPr>
            <p:spPr bwMode="gray">
              <a:xfrm>
                <a:off x="1441" y="2267"/>
                <a:ext cx="184" cy="247"/>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rPr>
                  <a:t>3</a:t>
                </a:r>
              </a:p>
            </p:txBody>
          </p:sp>
          <p:grpSp>
            <p:nvGrpSpPr>
              <p:cNvPr id="95" name="Group 28"/>
              <p:cNvGrpSpPr>
                <a:grpSpLocks/>
              </p:cNvGrpSpPr>
              <p:nvPr/>
            </p:nvGrpSpPr>
            <p:grpSpPr bwMode="auto">
              <a:xfrm>
                <a:off x="1416" y="2246"/>
                <a:ext cx="266" cy="298"/>
                <a:chOff x="1415" y="1276"/>
                <a:chExt cx="266" cy="298"/>
              </a:xfrm>
            </p:grpSpPr>
            <p:pic>
              <p:nvPicPr>
                <p:cNvPr id="97" name="Picture 29" descr="Picture2"/>
                <p:cNvPicPr>
                  <a:picLocks noChangeAspect="1" noChangeArrowheads="1"/>
                </p:cNvPicPr>
                <p:nvPr/>
              </p:nvPicPr>
              <p:blipFill>
                <a:blip r:embed="rId2" cstate="print"/>
                <a:srcRect/>
                <a:stretch>
                  <a:fillRect/>
                </a:stretch>
              </p:blipFill>
              <p:spPr bwMode="auto">
                <a:xfrm>
                  <a:off x="1434" y="1521"/>
                  <a:ext cx="230" cy="53"/>
                </a:xfrm>
                <a:prstGeom prst="rect">
                  <a:avLst/>
                </a:prstGeom>
                <a:noFill/>
                <a:ln w="9525">
                  <a:noFill/>
                  <a:miter lim="800000"/>
                  <a:headEnd/>
                  <a:tailEnd/>
                </a:ln>
              </p:spPr>
            </p:pic>
            <p:sp>
              <p:nvSpPr>
                <p:cNvPr id="98" name="Oval 30"/>
                <p:cNvSpPr>
                  <a:spLocks noChangeArrowheads="1"/>
                </p:cNvSpPr>
                <p:nvPr/>
              </p:nvSpPr>
              <p:spPr bwMode="gray">
                <a:xfrm flipH="1">
                  <a:off x="1415" y="1276"/>
                  <a:ext cx="266" cy="266"/>
                </a:xfrm>
                <a:prstGeom prst="ellipse">
                  <a:avLst/>
                </a:prstGeom>
                <a:gradFill rotWithShape="0">
                  <a:gsLst>
                    <a:gs pos="0">
                      <a:srgbClr val="10E470"/>
                    </a:gs>
                    <a:gs pos="100000">
                      <a:srgbClr val="098340"/>
                    </a:gs>
                  </a:gsLst>
                  <a:path path="rect">
                    <a:fillToRect t="100000" r="100000"/>
                  </a:path>
                </a:gradFill>
                <a:ln w="9525" algn="ctr">
                  <a:noFill/>
                  <a:round/>
                  <a:headEnd/>
                  <a:tailEnd/>
                </a:ln>
              </p:spPr>
              <p:txBody>
                <a:bodyPr wrap="none" anchor="ctr"/>
                <a:lstStyle/>
                <a:p>
                  <a:endParaRPr lang="zh-CN" altLang="zh-CN" sz="2400"/>
                </a:p>
              </p:txBody>
            </p:sp>
            <p:sp>
              <p:nvSpPr>
                <p:cNvPr id="99" name="Oval 31"/>
                <p:cNvSpPr>
                  <a:spLocks noChangeArrowheads="1"/>
                </p:cNvSpPr>
                <p:nvPr/>
              </p:nvSpPr>
              <p:spPr bwMode="gray">
                <a:xfrm flipH="1">
                  <a:off x="1422" y="1282"/>
                  <a:ext cx="254" cy="254"/>
                </a:xfrm>
                <a:prstGeom prst="ellipse">
                  <a:avLst/>
                </a:prstGeom>
                <a:gradFill rotWithShape="0">
                  <a:gsLst>
                    <a:gs pos="0">
                      <a:srgbClr val="0A9147"/>
                    </a:gs>
                    <a:gs pos="100000">
                      <a:srgbClr val="10E470">
                        <a:alpha val="85001"/>
                      </a:srgbClr>
                    </a:gs>
                  </a:gsLst>
                  <a:lin ang="18900000" scaled="1"/>
                </a:gradFill>
                <a:ln w="9525" algn="ctr">
                  <a:noFill/>
                  <a:round/>
                  <a:headEnd/>
                  <a:tailEnd/>
                </a:ln>
              </p:spPr>
              <p:txBody>
                <a:bodyPr wrap="none" anchor="ctr"/>
                <a:lstStyle/>
                <a:p>
                  <a:endParaRPr lang="zh-CN" altLang="zh-CN" sz="2400"/>
                </a:p>
              </p:txBody>
            </p:sp>
            <p:pic>
              <p:nvPicPr>
                <p:cNvPr id="100" name="Picture 32" descr="Picture1"/>
                <p:cNvPicPr>
                  <a:picLocks noChangeAspect="1" noChangeArrowheads="1"/>
                </p:cNvPicPr>
                <p:nvPr/>
              </p:nvPicPr>
              <p:blipFill>
                <a:blip r:embed="rId3" cstate="print"/>
                <a:srcRect/>
                <a:stretch>
                  <a:fillRect/>
                </a:stretch>
              </p:blipFill>
              <p:spPr bwMode="auto">
                <a:xfrm>
                  <a:off x="1496" y="1278"/>
                  <a:ext cx="174" cy="174"/>
                </a:xfrm>
                <a:prstGeom prst="rect">
                  <a:avLst/>
                </a:prstGeom>
                <a:noFill/>
                <a:ln w="9525">
                  <a:noFill/>
                  <a:miter lim="800000"/>
                  <a:headEnd/>
                  <a:tailEnd/>
                </a:ln>
              </p:spPr>
            </p:pic>
          </p:grpSp>
          <p:sp>
            <p:nvSpPr>
              <p:cNvPr id="96" name="Text Box 33"/>
              <p:cNvSpPr txBox="1">
                <a:spLocks noChangeArrowheads="1"/>
              </p:cNvSpPr>
              <p:nvPr/>
            </p:nvSpPr>
            <p:spPr bwMode="gray">
              <a:xfrm>
                <a:off x="1448" y="2262"/>
                <a:ext cx="184" cy="247"/>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rPr>
                  <a:t>3</a:t>
                </a:r>
              </a:p>
            </p:txBody>
          </p:sp>
        </p:grpSp>
      </p:grpSp>
      <p:grpSp>
        <p:nvGrpSpPr>
          <p:cNvPr id="101" name="Group 34"/>
          <p:cNvGrpSpPr>
            <a:grpSpLocks/>
          </p:cNvGrpSpPr>
          <p:nvPr/>
        </p:nvGrpSpPr>
        <p:grpSpPr bwMode="auto">
          <a:xfrm>
            <a:off x="1343003" y="4637585"/>
            <a:ext cx="6397345" cy="735631"/>
            <a:chOff x="1268" y="2727"/>
            <a:chExt cx="3194" cy="394"/>
          </a:xfrm>
        </p:grpSpPr>
        <p:sp>
          <p:nvSpPr>
            <p:cNvPr id="102" name="AutoShape 35"/>
            <p:cNvSpPr>
              <a:spLocks noChangeArrowheads="1"/>
            </p:cNvSpPr>
            <p:nvPr/>
          </p:nvSpPr>
          <p:spPr bwMode="gray">
            <a:xfrm>
              <a:off x="1422" y="2727"/>
              <a:ext cx="3040" cy="334"/>
            </a:xfrm>
            <a:prstGeom prst="roundRect">
              <a:avLst>
                <a:gd name="adj" fmla="val 50000"/>
              </a:avLst>
            </a:prstGeom>
            <a:noFill/>
            <a:ln w="28575" algn="ctr">
              <a:solidFill>
                <a:srgbClr val="B2B2B2"/>
              </a:solidFill>
              <a:round/>
              <a:headEnd/>
              <a:tailEnd/>
            </a:ln>
          </p:spPr>
          <p:txBody>
            <a:bodyPr wrap="none" anchor="ctr"/>
            <a:lstStyle/>
            <a:p>
              <a:endParaRPr lang="zh-CN" altLang="zh-CN" sz="2400"/>
            </a:p>
          </p:txBody>
        </p:sp>
        <p:sp>
          <p:nvSpPr>
            <p:cNvPr id="103" name="Text Box 36"/>
            <p:cNvSpPr txBox="1">
              <a:spLocks noChangeArrowheads="1"/>
            </p:cNvSpPr>
            <p:nvPr/>
          </p:nvSpPr>
          <p:spPr bwMode="gray">
            <a:xfrm>
              <a:off x="1525" y="2775"/>
              <a:ext cx="2633" cy="346"/>
            </a:xfrm>
            <a:prstGeom prst="rect">
              <a:avLst/>
            </a:prstGeom>
            <a:noFill/>
            <a:ln w="9525" algn="ctr">
              <a:noFill/>
              <a:miter lim="800000"/>
              <a:headEnd/>
              <a:tailEnd/>
            </a:ln>
          </p:spPr>
          <p:txBody>
            <a:bodyPr>
              <a:spAutoFit/>
            </a:bodyPr>
            <a:lstStyle/>
            <a:p>
              <a:pPr>
                <a:lnSpc>
                  <a:spcPct val="150000"/>
                </a:lnSpc>
              </a:pPr>
              <a:r>
                <a:rPr lang="zh-CN" altLang="en-US" sz="2400" b="1" dirty="0" smtClean="0">
                  <a:latin typeface="+mn-ea"/>
                </a:rPr>
                <a:t>中国共产党党内监督条例</a:t>
              </a:r>
              <a:endParaRPr lang="zh-CN" altLang="en-US" sz="2400" b="1" dirty="0">
                <a:latin typeface="+mn-ea"/>
              </a:endParaRPr>
            </a:p>
          </p:txBody>
        </p:sp>
        <p:grpSp>
          <p:nvGrpSpPr>
            <p:cNvPr id="104" name="Group 37"/>
            <p:cNvGrpSpPr>
              <a:grpSpLocks/>
            </p:cNvGrpSpPr>
            <p:nvPr/>
          </p:nvGrpSpPr>
          <p:grpSpPr bwMode="auto">
            <a:xfrm>
              <a:off x="1268" y="2774"/>
              <a:ext cx="266" cy="298"/>
              <a:chOff x="1414" y="2726"/>
              <a:chExt cx="266" cy="298"/>
            </a:xfrm>
          </p:grpSpPr>
          <p:sp>
            <p:nvSpPr>
              <p:cNvPr id="105" name="Text Box 38"/>
              <p:cNvSpPr txBox="1">
                <a:spLocks noChangeArrowheads="1"/>
              </p:cNvSpPr>
              <p:nvPr/>
            </p:nvSpPr>
            <p:spPr bwMode="gray">
              <a:xfrm>
                <a:off x="1440" y="2748"/>
                <a:ext cx="187" cy="247"/>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rPr>
                  <a:t>4</a:t>
                </a:r>
              </a:p>
            </p:txBody>
          </p:sp>
          <p:grpSp>
            <p:nvGrpSpPr>
              <p:cNvPr id="106" name="Group 39"/>
              <p:cNvGrpSpPr>
                <a:grpSpLocks/>
              </p:cNvGrpSpPr>
              <p:nvPr/>
            </p:nvGrpSpPr>
            <p:grpSpPr bwMode="auto">
              <a:xfrm>
                <a:off x="1414" y="2726"/>
                <a:ext cx="266" cy="298"/>
                <a:chOff x="1415" y="1276"/>
                <a:chExt cx="266" cy="298"/>
              </a:xfrm>
            </p:grpSpPr>
            <p:pic>
              <p:nvPicPr>
                <p:cNvPr id="108" name="Picture 40" descr="Picture2"/>
                <p:cNvPicPr>
                  <a:picLocks noChangeAspect="1" noChangeArrowheads="1"/>
                </p:cNvPicPr>
                <p:nvPr/>
              </p:nvPicPr>
              <p:blipFill>
                <a:blip r:embed="rId2" cstate="print"/>
                <a:srcRect/>
                <a:stretch>
                  <a:fillRect/>
                </a:stretch>
              </p:blipFill>
              <p:spPr bwMode="auto">
                <a:xfrm>
                  <a:off x="1434" y="1521"/>
                  <a:ext cx="230" cy="53"/>
                </a:xfrm>
                <a:prstGeom prst="rect">
                  <a:avLst/>
                </a:prstGeom>
                <a:noFill/>
                <a:ln w="9525">
                  <a:noFill/>
                  <a:miter lim="800000"/>
                  <a:headEnd/>
                  <a:tailEnd/>
                </a:ln>
              </p:spPr>
            </p:pic>
            <p:sp>
              <p:nvSpPr>
                <p:cNvPr id="109" name="Oval 41"/>
                <p:cNvSpPr>
                  <a:spLocks noChangeArrowheads="1"/>
                </p:cNvSpPr>
                <p:nvPr/>
              </p:nvSpPr>
              <p:spPr bwMode="gray">
                <a:xfrm flipH="1">
                  <a:off x="1415" y="1276"/>
                  <a:ext cx="266" cy="266"/>
                </a:xfrm>
                <a:prstGeom prst="ellipse">
                  <a:avLst/>
                </a:prstGeom>
                <a:gradFill rotWithShape="0">
                  <a:gsLst>
                    <a:gs pos="0">
                      <a:srgbClr val="CA55F9"/>
                    </a:gs>
                    <a:gs pos="100000">
                      <a:srgbClr val="74318F"/>
                    </a:gs>
                  </a:gsLst>
                  <a:path path="rect">
                    <a:fillToRect t="100000" r="100000"/>
                  </a:path>
                </a:gradFill>
                <a:ln w="9525" algn="ctr">
                  <a:noFill/>
                  <a:round/>
                  <a:headEnd/>
                  <a:tailEnd/>
                </a:ln>
              </p:spPr>
              <p:txBody>
                <a:bodyPr wrap="none" anchor="ctr"/>
                <a:lstStyle/>
                <a:p>
                  <a:endParaRPr lang="zh-CN" altLang="zh-CN" sz="2400"/>
                </a:p>
              </p:txBody>
            </p:sp>
            <p:sp>
              <p:nvSpPr>
                <p:cNvPr id="110" name="Oval 42"/>
                <p:cNvSpPr>
                  <a:spLocks noChangeArrowheads="1"/>
                </p:cNvSpPr>
                <p:nvPr/>
              </p:nvSpPr>
              <p:spPr bwMode="gray">
                <a:xfrm flipH="1">
                  <a:off x="1422" y="1282"/>
                  <a:ext cx="254" cy="254"/>
                </a:xfrm>
                <a:prstGeom prst="ellipse">
                  <a:avLst/>
                </a:prstGeom>
                <a:gradFill rotWithShape="0">
                  <a:gsLst>
                    <a:gs pos="0">
                      <a:srgbClr val="80369E"/>
                    </a:gs>
                    <a:gs pos="100000">
                      <a:srgbClr val="CA55F9">
                        <a:alpha val="85001"/>
                      </a:srgbClr>
                    </a:gs>
                  </a:gsLst>
                  <a:lin ang="18900000" scaled="1"/>
                </a:gradFill>
                <a:ln w="9525" algn="ctr">
                  <a:noFill/>
                  <a:round/>
                  <a:headEnd/>
                  <a:tailEnd/>
                </a:ln>
              </p:spPr>
              <p:txBody>
                <a:bodyPr wrap="none" anchor="ctr"/>
                <a:lstStyle/>
                <a:p>
                  <a:endParaRPr lang="zh-CN" altLang="zh-CN" sz="2400"/>
                </a:p>
              </p:txBody>
            </p:sp>
            <p:pic>
              <p:nvPicPr>
                <p:cNvPr id="111" name="Picture 43" descr="Picture1"/>
                <p:cNvPicPr>
                  <a:picLocks noChangeAspect="1" noChangeArrowheads="1"/>
                </p:cNvPicPr>
                <p:nvPr/>
              </p:nvPicPr>
              <p:blipFill>
                <a:blip r:embed="rId3" cstate="print"/>
                <a:srcRect/>
                <a:stretch>
                  <a:fillRect/>
                </a:stretch>
              </p:blipFill>
              <p:spPr bwMode="auto">
                <a:xfrm>
                  <a:off x="1496" y="1278"/>
                  <a:ext cx="174" cy="174"/>
                </a:xfrm>
                <a:prstGeom prst="rect">
                  <a:avLst/>
                </a:prstGeom>
                <a:noFill/>
                <a:ln w="9525">
                  <a:noFill/>
                  <a:miter lim="800000"/>
                  <a:headEnd/>
                  <a:tailEnd/>
                </a:ln>
              </p:spPr>
            </p:pic>
          </p:grpSp>
          <p:sp>
            <p:nvSpPr>
              <p:cNvPr id="107" name="Text Box 44"/>
              <p:cNvSpPr txBox="1">
                <a:spLocks noChangeArrowheads="1"/>
              </p:cNvSpPr>
              <p:nvPr/>
            </p:nvSpPr>
            <p:spPr bwMode="gray">
              <a:xfrm>
                <a:off x="1445" y="2742"/>
                <a:ext cx="187" cy="247"/>
              </a:xfrm>
              <a:prstGeom prst="rect">
                <a:avLst/>
              </a:prstGeom>
              <a:noFill/>
              <a:ln w="9525" algn="ctr">
                <a:noFill/>
                <a:miter lim="800000"/>
                <a:headEnd/>
                <a:tailEnd/>
              </a:ln>
            </p:spPr>
            <p:txBody>
              <a:bodyPr wrap="none">
                <a:spAutoFit/>
              </a:bodyPr>
              <a:lstStyle/>
              <a:p>
                <a:pPr algn="ctr" eaLnBrk="0" hangingPunct="0"/>
                <a:r>
                  <a:rPr lang="en-US" altLang="zh-CN" sz="2400" b="1">
                    <a:solidFill>
                      <a:srgbClr val="FFFFFF"/>
                    </a:solidFill>
                  </a:rPr>
                  <a:t>4</a:t>
                </a:r>
              </a:p>
            </p:txBody>
          </p:sp>
        </p:gr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sp>
        <p:nvSpPr>
          <p:cNvPr id="4" name="矩形 3"/>
          <p:cNvSpPr/>
          <p:nvPr/>
        </p:nvSpPr>
        <p:spPr>
          <a:xfrm>
            <a:off x="323528" y="1484784"/>
            <a:ext cx="8480207" cy="523220"/>
          </a:xfrm>
          <a:prstGeom prst="rect">
            <a:avLst/>
          </a:prstGeom>
        </p:spPr>
        <p:txBody>
          <a:bodyPr wrap="none">
            <a:spAutoFit/>
          </a:bodyPr>
          <a:lstStyle/>
          <a:p>
            <a:r>
              <a:rPr lang="zh-CN" altLang="en-US" sz="2800" b="1" dirty="0" smtClean="0"/>
              <a:t>在一些党员、干部包括高级干部中存在以下主要问题</a:t>
            </a:r>
            <a:endParaRPr lang="zh-CN" altLang="en-US" sz="2800" b="1" dirty="0"/>
          </a:p>
        </p:txBody>
      </p:sp>
      <p:sp>
        <p:nvSpPr>
          <p:cNvPr id="6" name="剪去对角的矩形 5"/>
          <p:cNvSpPr/>
          <p:nvPr/>
        </p:nvSpPr>
        <p:spPr>
          <a:xfrm>
            <a:off x="1619672" y="2060848"/>
            <a:ext cx="2880320" cy="165618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理想信念不坚定、对党不忠诚、纪律松弛、脱离群众、独断专行、弄虚作假、庸懒无为</a:t>
            </a:r>
            <a:endParaRPr lang="zh-CN" altLang="en-US" dirty="0"/>
          </a:p>
        </p:txBody>
      </p:sp>
      <p:sp>
        <p:nvSpPr>
          <p:cNvPr id="7" name="对角圆角矩形 6"/>
          <p:cNvSpPr/>
          <p:nvPr/>
        </p:nvSpPr>
        <p:spPr>
          <a:xfrm>
            <a:off x="1619672" y="3789040"/>
            <a:ext cx="2880320" cy="1368152"/>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个人主义、分散主义、自由主义、好人主义、宗派主义、山头主义、拜金主义不同程度存在</a:t>
            </a:r>
            <a:endParaRPr lang="zh-CN" altLang="en-US" dirty="0">
              <a:solidFill>
                <a:schemeClr val="tx1"/>
              </a:solidFill>
            </a:endParaRPr>
          </a:p>
        </p:txBody>
      </p:sp>
      <p:sp>
        <p:nvSpPr>
          <p:cNvPr id="8" name="对角圆角矩形 7"/>
          <p:cNvSpPr/>
          <p:nvPr/>
        </p:nvSpPr>
        <p:spPr>
          <a:xfrm>
            <a:off x="4644008" y="2060848"/>
            <a:ext cx="2880320" cy="1512168"/>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形式主义、官僚主义、享乐主义和奢靡之风问题突出</a:t>
            </a:r>
            <a:endParaRPr lang="zh-CN" altLang="en-US" dirty="0">
              <a:solidFill>
                <a:schemeClr val="tx1"/>
              </a:solidFill>
            </a:endParaRPr>
          </a:p>
        </p:txBody>
      </p:sp>
      <p:sp>
        <p:nvSpPr>
          <p:cNvPr id="9" name="圆角矩形 8"/>
          <p:cNvSpPr/>
          <p:nvPr/>
        </p:nvSpPr>
        <p:spPr>
          <a:xfrm>
            <a:off x="4644008" y="3645024"/>
            <a:ext cx="28803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任人唯亲、跑官要官、买官卖官、拉票贿选现象屡禁不止</a:t>
            </a:r>
            <a:endParaRPr lang="zh-CN" altLang="en-US" dirty="0"/>
          </a:p>
        </p:txBody>
      </p:sp>
      <p:sp>
        <p:nvSpPr>
          <p:cNvPr id="10" name="圆角矩形 9"/>
          <p:cNvSpPr/>
          <p:nvPr/>
        </p:nvSpPr>
        <p:spPr>
          <a:xfrm>
            <a:off x="4644008" y="4869160"/>
            <a:ext cx="2915816" cy="187220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solidFill>
                  <a:schemeClr val="tx1"/>
                </a:solidFill>
              </a:rPr>
              <a:t>特别是高级干部中极少数人政治野心膨胀、权欲熏心，搞阳奉阴违、结党营私、团团伙伙、拉帮结派、谋取权位等政治阴谋活动。</a:t>
            </a:r>
            <a:endParaRPr lang="zh-CN" altLang="en-US" dirty="0">
              <a:solidFill>
                <a:schemeClr val="tx1"/>
              </a:solidFill>
            </a:endParaRPr>
          </a:p>
        </p:txBody>
      </p:sp>
      <p:sp>
        <p:nvSpPr>
          <p:cNvPr id="11" name="同侧圆角矩形 10"/>
          <p:cNvSpPr/>
          <p:nvPr/>
        </p:nvSpPr>
        <p:spPr>
          <a:xfrm>
            <a:off x="1619672" y="5229200"/>
            <a:ext cx="2880320" cy="1296144"/>
          </a:xfrm>
          <a:prstGeom prst="round2Same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smtClean="0"/>
              <a:t>滥用权力、贪污受贿、腐化堕落、违法乱纪等现象滋生蔓延</a:t>
            </a:r>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sp>
        <p:nvSpPr>
          <p:cNvPr id="4" name="矩形 3"/>
          <p:cNvSpPr/>
          <p:nvPr/>
        </p:nvSpPr>
        <p:spPr>
          <a:xfrm>
            <a:off x="0" y="1484784"/>
            <a:ext cx="9144000" cy="523220"/>
          </a:xfrm>
          <a:prstGeom prst="rect">
            <a:avLst/>
          </a:prstGeom>
        </p:spPr>
        <p:txBody>
          <a:bodyPr wrap="square">
            <a:spAutoFit/>
          </a:bodyPr>
          <a:lstStyle/>
          <a:p>
            <a:pPr algn="ctr"/>
            <a:r>
              <a:rPr lang="zh-CN" altLang="en-US" sz="2800" b="1" dirty="0" smtClean="0"/>
              <a:t>要求：“一个坚持，四个着力”</a:t>
            </a:r>
            <a:endParaRPr lang="zh-CN" altLang="en-US" sz="2800" b="1" dirty="0"/>
          </a:p>
        </p:txBody>
      </p:sp>
      <p:sp>
        <p:nvSpPr>
          <p:cNvPr id="6" name="剪去对角的矩形 5"/>
          <p:cNvSpPr/>
          <p:nvPr/>
        </p:nvSpPr>
        <p:spPr>
          <a:xfrm>
            <a:off x="1619672" y="2852936"/>
            <a:ext cx="2880320" cy="140415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2000" b="1" dirty="0" smtClean="0"/>
              <a:t>坚持</a:t>
            </a:r>
            <a:r>
              <a:rPr lang="zh-CN" altLang="en-US" dirty="0" smtClean="0"/>
              <a:t>党的政治路线、思想路线、组织路线、群众路线</a:t>
            </a:r>
            <a:endParaRPr lang="zh-CN" altLang="en-US" dirty="0"/>
          </a:p>
        </p:txBody>
      </p:sp>
      <p:sp>
        <p:nvSpPr>
          <p:cNvPr id="7" name="对角圆角矩形 6"/>
          <p:cNvSpPr/>
          <p:nvPr/>
        </p:nvSpPr>
        <p:spPr>
          <a:xfrm>
            <a:off x="1619672" y="4509120"/>
            <a:ext cx="2880320" cy="122413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solidFill>
              </a:rPr>
              <a:t>着力</a:t>
            </a:r>
            <a:r>
              <a:rPr lang="zh-CN" altLang="en-US" dirty="0" smtClean="0">
                <a:solidFill>
                  <a:schemeClr val="tx1"/>
                </a:solidFill>
              </a:rPr>
              <a:t>增强党自我净化、自我完善、自我革新、自我提高能力</a:t>
            </a:r>
            <a:endParaRPr lang="zh-CN" altLang="en-US" dirty="0">
              <a:solidFill>
                <a:schemeClr val="tx1"/>
              </a:solidFill>
            </a:endParaRPr>
          </a:p>
        </p:txBody>
      </p:sp>
      <p:sp>
        <p:nvSpPr>
          <p:cNvPr id="8" name="对角圆角矩形 7"/>
          <p:cNvSpPr/>
          <p:nvPr/>
        </p:nvSpPr>
        <p:spPr>
          <a:xfrm>
            <a:off x="4644008" y="2348880"/>
            <a:ext cx="2880320" cy="1224136"/>
          </a:xfrm>
          <a:prstGeom prst="round2Diag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solidFill>
              </a:rPr>
              <a:t>着力</a:t>
            </a:r>
            <a:r>
              <a:rPr lang="zh-CN" altLang="en-US" dirty="0" smtClean="0">
                <a:solidFill>
                  <a:schemeClr val="tx1"/>
                </a:solidFill>
              </a:rPr>
              <a:t>增强党内政治生活的政治性、时代性、原则性、战斗性</a:t>
            </a:r>
            <a:endParaRPr lang="zh-CN" altLang="en-US" dirty="0">
              <a:solidFill>
                <a:schemeClr val="tx1"/>
              </a:solidFill>
            </a:endParaRPr>
          </a:p>
        </p:txBody>
      </p:sp>
      <p:sp>
        <p:nvSpPr>
          <p:cNvPr id="9" name="圆角矩形 8"/>
          <p:cNvSpPr/>
          <p:nvPr/>
        </p:nvSpPr>
        <p:spPr>
          <a:xfrm>
            <a:off x="4644008" y="3645024"/>
            <a:ext cx="2880320" cy="11521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t>着力</a:t>
            </a:r>
            <a:r>
              <a:rPr lang="zh-CN" altLang="en-US" dirty="0" smtClean="0"/>
              <a:t>提高当的领导水平和执政水平、增强拒腐防变和抵御风险能力</a:t>
            </a:r>
            <a:endParaRPr lang="zh-CN" altLang="en-US" dirty="0"/>
          </a:p>
        </p:txBody>
      </p:sp>
      <p:sp>
        <p:nvSpPr>
          <p:cNvPr id="10" name="圆角矩形 9"/>
          <p:cNvSpPr/>
          <p:nvPr/>
        </p:nvSpPr>
        <p:spPr>
          <a:xfrm>
            <a:off x="4644008" y="4869160"/>
            <a:ext cx="2915816" cy="13681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000" b="1" dirty="0" smtClean="0">
                <a:solidFill>
                  <a:schemeClr val="tx1"/>
                </a:solidFill>
              </a:rPr>
              <a:t>着力</a:t>
            </a:r>
            <a:r>
              <a:rPr lang="zh-CN" altLang="en-US" dirty="0" smtClean="0">
                <a:solidFill>
                  <a:schemeClr val="tx1"/>
                </a:solidFill>
              </a:rPr>
              <a:t>维护党中央权威、保证党的团结统一、保持党的先进性和纯洁性</a:t>
            </a:r>
            <a:endParaRPr lang="zh-CN" altLang="en-US"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691680" y="2420888"/>
            <a:ext cx="6480720"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buNone/>
            </a:pPr>
            <a:r>
              <a:rPr lang="zh-CN" altLang="en-US" sz="2400" b="1" dirty="0" smtClean="0">
                <a:solidFill>
                  <a:schemeClr val="tx1"/>
                </a:solidFill>
                <a:latin typeface="+mn-ea"/>
              </a:rPr>
              <a:t>是中国共产党人的精神支柱和政治灵魂，</a:t>
            </a:r>
            <a:endParaRPr lang="en-US" altLang="zh-CN" sz="2400" b="1" dirty="0" smtClean="0">
              <a:solidFill>
                <a:schemeClr val="tx1"/>
              </a:solidFill>
              <a:latin typeface="+mn-ea"/>
            </a:endParaRPr>
          </a:p>
          <a:p>
            <a:pPr marL="363538">
              <a:buNone/>
            </a:pPr>
            <a:r>
              <a:rPr lang="zh-CN" altLang="en-US" sz="2400" b="1" dirty="0" smtClean="0">
                <a:solidFill>
                  <a:schemeClr val="tx1"/>
                </a:solidFill>
                <a:latin typeface="+mn-ea"/>
              </a:rPr>
              <a:t>也是保持党的团结统一的思想基础</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grpSp>
        <p:nvGrpSpPr>
          <p:cNvPr id="1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1</a:t>
            </a:r>
            <a:endParaRPr lang="en-US" altLang="zh-CN" sz="2400" b="1" dirty="0"/>
          </a:p>
        </p:txBody>
      </p:sp>
      <p:sp>
        <p:nvSpPr>
          <p:cNvPr id="35" name="椭圆 34"/>
          <p:cNvSpPr/>
          <p:nvPr/>
        </p:nvSpPr>
        <p:spPr>
          <a:xfrm>
            <a:off x="251520"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971600" y="3429000"/>
            <a:ext cx="7200800" cy="2793072"/>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400" dirty="0" smtClean="0"/>
              <a:t>必须把对马克思主义的信仰、对社会主义和共产主义的信念作为毕生追求</a:t>
            </a:r>
            <a:endParaRPr lang="en-US" altLang="zh-CN" sz="2400" dirty="0" smtClean="0"/>
          </a:p>
          <a:p>
            <a:pPr>
              <a:lnSpc>
                <a:spcPct val="150000"/>
              </a:lnSpc>
              <a:buClr>
                <a:srgbClr val="C00000"/>
              </a:buClr>
              <a:buSzPct val="80000"/>
              <a:buFont typeface="Wingdings" pitchFamily="2" charset="2"/>
              <a:buChar char="u"/>
            </a:pPr>
            <a:r>
              <a:rPr lang="zh-CN" altLang="en-US" sz="2400" dirty="0" smtClean="0"/>
              <a:t>必须永远保持建党时中国共产党人的奋斗精神</a:t>
            </a:r>
            <a:endParaRPr lang="en-US" altLang="zh-CN" sz="2400" dirty="0" smtClean="0"/>
          </a:p>
          <a:p>
            <a:pPr>
              <a:lnSpc>
                <a:spcPct val="150000"/>
              </a:lnSpc>
              <a:buClr>
                <a:srgbClr val="C00000"/>
              </a:buClr>
              <a:buSzPct val="80000"/>
              <a:buFont typeface="Wingdings" pitchFamily="2" charset="2"/>
              <a:buChar char="u"/>
            </a:pPr>
            <a:r>
              <a:rPr lang="zh-CN" altLang="en-US" sz="2400" dirty="0" smtClean="0"/>
              <a:t>必须加强学习</a:t>
            </a:r>
            <a:endParaRPr lang="en-US" altLang="zh-CN" sz="2400" dirty="0" smtClean="0"/>
          </a:p>
          <a:p>
            <a:pPr>
              <a:lnSpc>
                <a:spcPct val="150000"/>
              </a:lnSpc>
              <a:buClr>
                <a:srgbClr val="C00000"/>
              </a:buClr>
              <a:buSzPct val="80000"/>
              <a:buFont typeface="Wingdings" pitchFamily="2" charset="2"/>
              <a:buChar char="u"/>
            </a:pPr>
            <a:r>
              <a:rPr lang="zh-CN" altLang="en-US" sz="2400" dirty="0" smtClean="0"/>
              <a:t>坚持和创新党内学习制度</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1" name="AutoShape 3"/>
          <p:cNvSpPr>
            <a:spLocks noChangeArrowheads="1"/>
          </p:cNvSpPr>
          <p:nvPr/>
        </p:nvSpPr>
        <p:spPr bwMode="gray">
          <a:xfrm>
            <a:off x="3310111" y="1556791"/>
            <a:ext cx="2486025" cy="504056"/>
          </a:xfrm>
          <a:prstGeom prst="roundRect">
            <a:avLst>
              <a:gd name="adj" fmla="val 12727"/>
            </a:avLst>
          </a:prstGeom>
          <a:solidFill>
            <a:schemeClr val="accent1"/>
          </a:solidFill>
          <a:ln w="9525">
            <a:noFill/>
            <a:round/>
            <a:headEnd/>
            <a:tailEnd/>
          </a:ln>
        </p:spPr>
        <p:txBody>
          <a:bodyPr wrap="none" anchor="ctr"/>
          <a:lstStyle/>
          <a:p>
            <a:pPr algn="ctr" eaLnBrk="0" hangingPunct="0"/>
            <a:r>
              <a:rPr lang="zh-CN" altLang="en-US" sz="2400" b="1" dirty="0" smtClean="0"/>
              <a:t>坚定理想信念</a:t>
            </a:r>
            <a:endParaRPr lang="en-US" altLang="zh-CN"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2051720" y="2348880"/>
            <a:ext cx="6120680" cy="10801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None/>
            </a:pPr>
            <a:r>
              <a:rPr lang="zh-CN" altLang="en-US" sz="2400" b="1" dirty="0" smtClean="0">
                <a:solidFill>
                  <a:schemeClr val="tx1"/>
                </a:solidFill>
              </a:rPr>
              <a:t>是党和国家的生命线、人民的幸福线，</a:t>
            </a:r>
            <a:endParaRPr lang="en-US" altLang="zh-CN" sz="2400" b="1" dirty="0" smtClean="0">
              <a:solidFill>
                <a:schemeClr val="tx1"/>
              </a:solidFill>
            </a:endParaRPr>
          </a:p>
          <a:p>
            <a:pPr algn="ctr">
              <a:lnSpc>
                <a:spcPct val="150000"/>
              </a:lnSpc>
              <a:buNone/>
            </a:pPr>
            <a:r>
              <a:rPr lang="zh-CN" altLang="en-US" sz="2400" b="1" dirty="0" smtClean="0">
                <a:solidFill>
                  <a:schemeClr val="tx1"/>
                </a:solidFill>
              </a:rPr>
              <a:t>也是党内政治生活正常开展的根本保证</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sp>
        <p:nvSpPr>
          <p:cNvPr id="11" name="AutoShape 3"/>
          <p:cNvSpPr>
            <a:spLocks noChangeArrowheads="1"/>
          </p:cNvSpPr>
          <p:nvPr/>
        </p:nvSpPr>
        <p:spPr bwMode="gray">
          <a:xfrm>
            <a:off x="3131840" y="1556791"/>
            <a:ext cx="2846065" cy="504056"/>
          </a:xfrm>
          <a:prstGeom prst="roundRect">
            <a:avLst>
              <a:gd name="adj" fmla="val 12727"/>
            </a:avLst>
          </a:prstGeom>
          <a:solidFill>
            <a:schemeClr val="accent1"/>
          </a:solidFill>
          <a:ln w="9525">
            <a:noFill/>
            <a:round/>
            <a:headEnd/>
            <a:tailEnd/>
          </a:ln>
        </p:spPr>
        <p:txBody>
          <a:bodyPr wrap="none" anchor="ctr"/>
          <a:lstStyle/>
          <a:p>
            <a:pPr algn="ctr" eaLnBrk="0" hangingPunct="0"/>
            <a:r>
              <a:rPr lang="zh-CN" altLang="en-US" sz="2400" b="1" dirty="0" smtClean="0"/>
              <a:t>坚持党的基本路线</a:t>
            </a:r>
            <a:endParaRPr lang="en-US" altLang="zh-CN" sz="2400" b="1" dirty="0"/>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2</a:t>
            </a:r>
            <a:endParaRPr lang="en-US" altLang="zh-CN" sz="2400" b="1" dirty="0"/>
          </a:p>
        </p:txBody>
      </p:sp>
      <p:sp>
        <p:nvSpPr>
          <p:cNvPr id="35" name="椭圆 34"/>
          <p:cNvSpPr/>
          <p:nvPr/>
        </p:nvSpPr>
        <p:spPr>
          <a:xfrm>
            <a:off x="611560"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827584" y="3429001"/>
            <a:ext cx="7344816" cy="3323987"/>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000" dirty="0" smtClean="0"/>
              <a:t>全党必须毫不动摇坚持以经济建设为中心</a:t>
            </a:r>
            <a:endParaRPr lang="en-US" altLang="zh-CN" sz="2000" dirty="0" smtClean="0"/>
          </a:p>
          <a:p>
            <a:pPr>
              <a:lnSpc>
                <a:spcPct val="150000"/>
              </a:lnSpc>
              <a:buClr>
                <a:srgbClr val="C00000"/>
              </a:buClr>
              <a:buSzPct val="80000"/>
              <a:buFont typeface="Wingdings" pitchFamily="2" charset="2"/>
              <a:buChar char="u"/>
            </a:pPr>
            <a:r>
              <a:rPr lang="zh-CN" altLang="en-US" sz="2000" dirty="0" smtClean="0"/>
              <a:t>全党必须毫不动摇坚持四项基本原则</a:t>
            </a:r>
            <a:endParaRPr lang="en-US" altLang="zh-CN" sz="2000" dirty="0" smtClean="0"/>
          </a:p>
          <a:p>
            <a:pPr>
              <a:lnSpc>
                <a:spcPct val="150000"/>
              </a:lnSpc>
              <a:buClr>
                <a:srgbClr val="C00000"/>
              </a:buClr>
              <a:buSzPct val="80000"/>
              <a:buFont typeface="Wingdings" pitchFamily="2" charset="2"/>
              <a:buChar char="u"/>
            </a:pPr>
            <a:r>
              <a:rPr lang="zh-CN" altLang="en-US" sz="2000" dirty="0" smtClean="0"/>
              <a:t>全党必须毫不动摇坚持改革开放</a:t>
            </a:r>
            <a:endParaRPr lang="en-US" altLang="zh-CN" sz="2000" dirty="0" smtClean="0"/>
          </a:p>
          <a:p>
            <a:pPr>
              <a:lnSpc>
                <a:spcPct val="150000"/>
              </a:lnSpc>
              <a:buClr>
                <a:srgbClr val="C00000"/>
              </a:buClr>
              <a:buSzPct val="80000"/>
              <a:buFont typeface="Wingdings" pitchFamily="2" charset="2"/>
              <a:buChar char="u"/>
            </a:pPr>
            <a:r>
              <a:rPr lang="zh-CN" altLang="en-US" sz="2000" dirty="0" smtClean="0"/>
              <a:t>全党必须把坚持党的思想路线贯穿于执行党的基本路线全过程</a:t>
            </a:r>
            <a:endParaRPr lang="en-US" altLang="zh-CN" sz="2000" dirty="0" smtClean="0"/>
          </a:p>
          <a:p>
            <a:pPr>
              <a:lnSpc>
                <a:spcPct val="150000"/>
              </a:lnSpc>
              <a:buClr>
                <a:srgbClr val="C00000"/>
              </a:buClr>
              <a:buSzPct val="80000"/>
              <a:buFont typeface="Wingdings" pitchFamily="2" charset="2"/>
              <a:buChar char="u"/>
            </a:pPr>
            <a:r>
              <a:rPr lang="zh-CN" altLang="en-US" sz="2000" dirty="0" smtClean="0"/>
              <a:t>全党必须坚决捍卫党的基本路线</a:t>
            </a:r>
            <a:endParaRPr lang="en-US" altLang="zh-CN" sz="2000" dirty="0" smtClean="0"/>
          </a:p>
          <a:p>
            <a:pPr>
              <a:lnSpc>
                <a:spcPct val="150000"/>
              </a:lnSpc>
              <a:buClr>
                <a:srgbClr val="C00000"/>
              </a:buClr>
              <a:buSzPct val="80000"/>
              <a:buFont typeface="Wingdings" pitchFamily="2" charset="2"/>
              <a:buChar char="u"/>
            </a:pPr>
            <a:r>
              <a:rPr lang="zh-CN" altLang="en-US" sz="2000" dirty="0" smtClean="0"/>
              <a:t>考察识别干部特别是高级干部必须首先看是否坚定不移贯彻党的基本路线</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547664" y="2204864"/>
            <a:ext cx="7344816"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indent="-176213">
              <a:lnSpc>
                <a:spcPct val="150000"/>
              </a:lnSpc>
            </a:pPr>
            <a:r>
              <a:rPr lang="zh-CN" altLang="en-US" sz="2400" b="1" dirty="0" smtClean="0">
                <a:solidFill>
                  <a:schemeClr val="tx1"/>
                </a:solidFill>
                <a:latin typeface="+mn-ea"/>
              </a:rPr>
              <a:t>是党和国家前途命运所系，是全国各族人民根本利益所在，也是加强和规范党内政治生活的重要目的</a:t>
            </a: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sp>
        <p:nvSpPr>
          <p:cNvPr id="11" name="AutoShape 3"/>
          <p:cNvSpPr>
            <a:spLocks noChangeArrowheads="1"/>
          </p:cNvSpPr>
          <p:nvPr/>
        </p:nvSpPr>
        <p:spPr bwMode="gray">
          <a:xfrm>
            <a:off x="3059832" y="1556791"/>
            <a:ext cx="3062089" cy="504056"/>
          </a:xfrm>
          <a:prstGeom prst="roundRect">
            <a:avLst>
              <a:gd name="adj" fmla="val 12727"/>
            </a:avLst>
          </a:prstGeom>
          <a:solidFill>
            <a:schemeClr val="accent1"/>
          </a:solidFill>
          <a:ln w="9525">
            <a:noFill/>
            <a:round/>
            <a:headEnd/>
            <a:tailEnd/>
          </a:ln>
        </p:spPr>
        <p:txBody>
          <a:bodyPr wrap="none" anchor="ctr"/>
          <a:lstStyle/>
          <a:p>
            <a:endParaRPr lang="zh-CN" altLang="zh-CN">
              <a:latin typeface="Calibri" pitchFamily="34" charset="0"/>
            </a:endParaRPr>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3</a:t>
            </a:r>
            <a:endParaRPr lang="en-US" altLang="zh-CN" sz="2400" b="1" dirty="0"/>
          </a:p>
        </p:txBody>
      </p:sp>
      <p:sp>
        <p:nvSpPr>
          <p:cNvPr id="37" name="TextBox 36"/>
          <p:cNvSpPr txBox="1"/>
          <p:nvPr/>
        </p:nvSpPr>
        <p:spPr>
          <a:xfrm>
            <a:off x="395536" y="3212976"/>
            <a:ext cx="8496944" cy="3139321"/>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坚持党的领导，首先是坚持党中央的集中统一领导</a:t>
            </a:r>
            <a:endParaRPr lang="en-US" altLang="zh-CN" sz="2200" dirty="0" smtClean="0"/>
          </a:p>
          <a:p>
            <a:pPr>
              <a:lnSpc>
                <a:spcPct val="150000"/>
              </a:lnSpc>
              <a:buClr>
                <a:srgbClr val="C00000"/>
              </a:buClr>
              <a:buSzPct val="80000"/>
              <a:buFont typeface="Wingdings" pitchFamily="2" charset="2"/>
              <a:buChar char="u"/>
            </a:pPr>
            <a:r>
              <a:rPr lang="zh-CN" altLang="en-US" sz="2200" dirty="0" smtClean="0"/>
              <a:t>涉及全党全国性的重大方针政策问题，只有党中央有权作出决定和解释</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全党必须严格执行重大问题请示报告制度</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全党必须自觉防止和反对个人主义、分散主义、自由主义、本位主义</a:t>
            </a:r>
          </a:p>
        </p:txBody>
      </p:sp>
      <p:sp>
        <p:nvSpPr>
          <p:cNvPr id="39" name="Rectangle 76"/>
          <p:cNvSpPr>
            <a:spLocks noChangeArrowheads="1"/>
          </p:cNvSpPr>
          <p:nvPr/>
        </p:nvSpPr>
        <p:spPr bwMode="auto">
          <a:xfrm>
            <a:off x="7812360" y="4293096"/>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35" name="椭圆 34"/>
          <p:cNvSpPr/>
          <p:nvPr/>
        </p:nvSpPr>
        <p:spPr>
          <a:xfrm>
            <a:off x="179512" y="2204864"/>
            <a:ext cx="1656184"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12" name="Text Box 4"/>
          <p:cNvSpPr txBox="1">
            <a:spLocks noChangeArrowheads="1"/>
          </p:cNvSpPr>
          <p:nvPr/>
        </p:nvSpPr>
        <p:spPr bwMode="white">
          <a:xfrm>
            <a:off x="3059832" y="1556792"/>
            <a:ext cx="3024336" cy="461665"/>
          </a:xfrm>
          <a:prstGeom prst="rect">
            <a:avLst/>
          </a:prstGeom>
          <a:noFill/>
          <a:ln w="9525" algn="ctr">
            <a:noFill/>
            <a:miter lim="800000"/>
            <a:headEnd/>
            <a:tailEnd/>
          </a:ln>
        </p:spPr>
        <p:txBody>
          <a:bodyPr wrap="square">
            <a:spAutoFit/>
          </a:bodyPr>
          <a:lstStyle/>
          <a:p>
            <a:pPr eaLnBrk="0" hangingPunct="0"/>
            <a:r>
              <a:rPr lang="zh-CN" altLang="en-US" sz="2400" b="1" dirty="0" smtClean="0"/>
              <a:t>坚决维护党中央权威</a:t>
            </a:r>
            <a:endParaRPr lang="en-US" altLang="zh-CN"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763688" y="2276872"/>
            <a:ext cx="648072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buNone/>
            </a:pPr>
            <a:r>
              <a:rPr lang="zh-CN" altLang="en-US" sz="2400" dirty="0" smtClean="0">
                <a:solidFill>
                  <a:schemeClr val="tx1"/>
                </a:solidFill>
              </a:rPr>
              <a:t>   </a:t>
            </a:r>
            <a:r>
              <a:rPr lang="zh-CN" altLang="en-US" sz="2400" b="1" dirty="0" smtClean="0">
                <a:solidFill>
                  <a:schemeClr val="tx1"/>
                </a:solidFill>
              </a:rPr>
              <a:t>是全党统一意志、统一行动、步调一致前进的重要保障，是党内政治生活的重要内容</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sp>
        <p:nvSpPr>
          <p:cNvPr id="11" name="AutoShape 3"/>
          <p:cNvSpPr>
            <a:spLocks noChangeArrowheads="1"/>
          </p:cNvSpPr>
          <p:nvPr/>
        </p:nvSpPr>
        <p:spPr bwMode="gray">
          <a:xfrm>
            <a:off x="3203848" y="1556791"/>
            <a:ext cx="2702049" cy="504056"/>
          </a:xfrm>
          <a:prstGeom prst="roundRect">
            <a:avLst>
              <a:gd name="adj" fmla="val 12727"/>
            </a:avLst>
          </a:prstGeom>
          <a:solidFill>
            <a:schemeClr val="accent1"/>
          </a:solidFill>
          <a:ln w="9525">
            <a:noFill/>
            <a:round/>
            <a:headEnd/>
            <a:tailEnd/>
          </a:ln>
        </p:spPr>
        <p:txBody>
          <a:bodyPr wrap="none" anchor="ctr"/>
          <a:lstStyle/>
          <a:p>
            <a:pPr algn="ctr"/>
            <a:endParaRPr lang="zh-CN" altLang="zh-CN" dirty="0">
              <a:latin typeface="Calibri" pitchFamily="34" charset="0"/>
            </a:endParaRPr>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4</a:t>
            </a:r>
            <a:endParaRPr lang="en-US" altLang="zh-CN" sz="2400" b="1" dirty="0"/>
          </a:p>
        </p:txBody>
      </p:sp>
      <p:sp>
        <p:nvSpPr>
          <p:cNvPr id="35" name="椭圆 34"/>
          <p:cNvSpPr/>
          <p:nvPr/>
        </p:nvSpPr>
        <p:spPr>
          <a:xfrm>
            <a:off x="251520"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971600" y="3429000"/>
            <a:ext cx="7200800" cy="2060179"/>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不准在党内搞小山头、小圈子、小团伙</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必须对党忠诚老实、光明磊落，说老实话、办老实事、做老实人</a:t>
            </a:r>
            <a:endParaRPr lang="en-US" altLang="zh-CN" sz="2200" dirty="0" smtClean="0"/>
          </a:p>
          <a:p>
            <a:pPr>
              <a:lnSpc>
                <a:spcPct val="150000"/>
              </a:lnSpc>
              <a:buClr>
                <a:srgbClr val="C00000"/>
              </a:buClr>
              <a:buSzPct val="80000"/>
              <a:buFont typeface="Wingdings" pitchFamily="2" charset="2"/>
              <a:buChar char="u"/>
            </a:pPr>
            <a:r>
              <a:rPr lang="zh-CN" altLang="en-US" sz="2200" dirty="0" smtClean="0"/>
              <a:t>不准搞拉拉扯扯、吹吹拍拍、阿谀奉承</a:t>
            </a:r>
            <a:endParaRPr lang="en-US" altLang="zh-CN" sz="2200" dirty="0" smtClean="0"/>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2" name="Text Box 4"/>
          <p:cNvSpPr txBox="1">
            <a:spLocks noChangeArrowheads="1"/>
          </p:cNvSpPr>
          <p:nvPr/>
        </p:nvSpPr>
        <p:spPr bwMode="white">
          <a:xfrm>
            <a:off x="3193982" y="1556792"/>
            <a:ext cx="2756036" cy="461665"/>
          </a:xfrm>
          <a:prstGeom prst="rect">
            <a:avLst/>
          </a:prstGeom>
          <a:noFill/>
          <a:ln w="9525" algn="ctr">
            <a:noFill/>
            <a:miter lim="800000"/>
            <a:headEnd/>
            <a:tailEnd/>
          </a:ln>
        </p:spPr>
        <p:txBody>
          <a:bodyPr wrap="square">
            <a:spAutoFit/>
          </a:bodyPr>
          <a:lstStyle/>
          <a:p>
            <a:pPr eaLnBrk="0" hangingPunct="0"/>
            <a:r>
              <a:rPr lang="zh-CN" altLang="en-US" sz="2400" b="1" dirty="0" smtClean="0"/>
              <a:t>严明党的政治纪律</a:t>
            </a:r>
            <a:endParaRPr lang="en-US" altLang="zh-CN" sz="2400" b="1" dirty="0">
              <a:solidFill>
                <a:srgbClr val="F8F8F8"/>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691680" y="2204864"/>
            <a:ext cx="6480720" cy="15841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a:lnSpc>
                <a:spcPct val="150000"/>
              </a:lnSpc>
              <a:buNone/>
            </a:pPr>
            <a:r>
              <a:rPr lang="zh-CN" altLang="en-US" sz="2400" b="1" dirty="0" smtClean="0">
                <a:solidFill>
                  <a:schemeClr val="tx1"/>
                </a:solidFill>
              </a:rPr>
              <a:t>人民立场是党的根本政治立场，人民群众是党的力量源泉。我们党来自人民，失去人民拥护和支持，党就会失去根基</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5</a:t>
            </a:r>
            <a:endParaRPr lang="en-US" altLang="zh-CN" sz="2400" b="1" dirty="0"/>
          </a:p>
        </p:txBody>
      </p:sp>
      <p:sp>
        <p:nvSpPr>
          <p:cNvPr id="35" name="椭圆 34"/>
          <p:cNvSpPr/>
          <p:nvPr/>
        </p:nvSpPr>
        <p:spPr>
          <a:xfrm>
            <a:off x="251520"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971600" y="3789040"/>
            <a:ext cx="7200800" cy="2631490"/>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必须站稳群众立场，增进群众感情</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必须坚决反对形式主义、官僚主义、享乐主义和奢靡之风</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必须提高做群众工作能力</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必须顾全大局，自觉维护社会和谐稳定</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1" name="AutoShape 3"/>
          <p:cNvSpPr>
            <a:spLocks noChangeArrowheads="1"/>
          </p:cNvSpPr>
          <p:nvPr/>
        </p:nvSpPr>
        <p:spPr bwMode="gray">
          <a:xfrm>
            <a:off x="2483768" y="1556791"/>
            <a:ext cx="4142209" cy="504056"/>
          </a:xfrm>
          <a:prstGeom prst="roundRect">
            <a:avLst>
              <a:gd name="adj" fmla="val 12727"/>
            </a:avLst>
          </a:prstGeom>
          <a:solidFill>
            <a:schemeClr val="accent1"/>
          </a:solidFill>
          <a:ln w="9525">
            <a:noFill/>
            <a:round/>
            <a:headEnd/>
            <a:tailEnd/>
          </a:ln>
        </p:spPr>
        <p:txBody>
          <a:bodyPr wrap="none" anchor="ctr"/>
          <a:lstStyle/>
          <a:p>
            <a:pPr eaLnBrk="0" hangingPunct="0"/>
            <a:r>
              <a:rPr lang="zh-CN" altLang="en-US" sz="2400" b="1" dirty="0" smtClean="0"/>
              <a:t>保持党同人民群众的血肉联系</a:t>
            </a:r>
            <a:endParaRPr lang="en-US" altLang="zh-CN" sz="2400" b="1" dirty="0">
              <a:solidFill>
                <a:srgbClr val="F8F8F8"/>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691680" y="2420888"/>
            <a:ext cx="6480720"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zh-CN" altLang="en-US" sz="2400" b="1" dirty="0" smtClean="0">
                <a:solidFill>
                  <a:schemeClr val="tx1"/>
                </a:solidFill>
              </a:rPr>
              <a:t>是党内政治生活正常开展的重要制度保障</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6</a:t>
            </a:r>
            <a:endParaRPr lang="en-US" altLang="zh-CN" sz="2400" b="1" dirty="0"/>
          </a:p>
        </p:txBody>
      </p:sp>
      <p:sp>
        <p:nvSpPr>
          <p:cNvPr id="35" name="椭圆 34"/>
          <p:cNvSpPr/>
          <p:nvPr/>
        </p:nvSpPr>
        <p:spPr>
          <a:xfrm>
            <a:off x="251520"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971600" y="3429000"/>
            <a:ext cx="7200800" cy="3139321"/>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各级党委</a:t>
            </a:r>
            <a:r>
              <a:rPr lang="en-US" altLang="zh-CN" sz="2200" dirty="0" smtClean="0"/>
              <a:t>(</a:t>
            </a:r>
            <a:r>
              <a:rPr lang="zh-CN" altLang="en-US" sz="2200" dirty="0" smtClean="0"/>
              <a:t>党组</a:t>
            </a:r>
            <a:r>
              <a:rPr lang="en-US" altLang="zh-CN" sz="2200" dirty="0" smtClean="0"/>
              <a:t>)</a:t>
            </a:r>
            <a:r>
              <a:rPr lang="zh-CN" altLang="en-US" sz="2200" dirty="0" smtClean="0"/>
              <a:t>必须坚持集体领导制度</a:t>
            </a:r>
            <a:endParaRPr lang="en-US" altLang="zh-CN" sz="2200" dirty="0" smtClean="0"/>
          </a:p>
          <a:p>
            <a:pPr>
              <a:lnSpc>
                <a:spcPct val="150000"/>
              </a:lnSpc>
              <a:buClr>
                <a:srgbClr val="C00000"/>
              </a:buClr>
              <a:buSzPct val="80000"/>
              <a:buFont typeface="Wingdings" pitchFamily="2" charset="2"/>
              <a:buChar char="u"/>
            </a:pPr>
            <a:r>
              <a:rPr lang="zh-CN" altLang="en-US" sz="2200" dirty="0" smtClean="0"/>
              <a:t>领导班子成员必须增强全局观念和责任意识</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党委</a:t>
            </a:r>
            <a:r>
              <a:rPr lang="en-US" altLang="zh-CN" sz="2200" dirty="0" smtClean="0"/>
              <a:t>(</a:t>
            </a:r>
            <a:r>
              <a:rPr lang="zh-CN" altLang="en-US" sz="2200" dirty="0" smtClean="0"/>
              <a:t>党组</a:t>
            </a:r>
            <a:r>
              <a:rPr lang="en-US" altLang="zh-CN" sz="2200" dirty="0" smtClean="0"/>
              <a:t>)</a:t>
            </a:r>
            <a:r>
              <a:rPr lang="zh-CN" altLang="en-US" sz="2200" dirty="0" smtClean="0"/>
              <a:t>主要负责同志必须发扬民主、善于集中、敢于担责</a:t>
            </a:r>
            <a:endParaRPr lang="en-US" altLang="zh-CN" sz="2200" dirty="0" smtClean="0"/>
          </a:p>
          <a:p>
            <a:pPr>
              <a:lnSpc>
                <a:spcPct val="150000"/>
              </a:lnSpc>
              <a:buClr>
                <a:srgbClr val="C00000"/>
              </a:buClr>
              <a:buSzPct val="80000"/>
              <a:buFont typeface="Wingdings" pitchFamily="2" charset="2"/>
              <a:buChar char="u"/>
            </a:pPr>
            <a:r>
              <a:rPr lang="zh-CN" altLang="en-US" sz="2200" dirty="0" smtClean="0"/>
              <a:t>领导班子成员必须坚决执行党组织决定</a:t>
            </a:r>
            <a:endParaRPr lang="en-US" altLang="zh-CN" sz="2200" dirty="0" smtClean="0"/>
          </a:p>
          <a:p>
            <a:pPr>
              <a:lnSpc>
                <a:spcPct val="150000"/>
              </a:lnSpc>
              <a:buClr>
                <a:srgbClr val="C00000"/>
              </a:buClr>
              <a:buSzPct val="80000"/>
              <a:buFont typeface="Wingdings" pitchFamily="2" charset="2"/>
              <a:buChar char="u"/>
            </a:pPr>
            <a:r>
              <a:rPr lang="zh-CN" altLang="en-US" sz="2200" dirty="0" smtClean="0"/>
              <a:t>领导班子成员分工按规定向上级党委报备</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1" name="AutoShape 3"/>
          <p:cNvSpPr>
            <a:spLocks noChangeArrowheads="1"/>
          </p:cNvSpPr>
          <p:nvPr/>
        </p:nvSpPr>
        <p:spPr bwMode="gray">
          <a:xfrm>
            <a:off x="3131840" y="1556791"/>
            <a:ext cx="2918073" cy="504056"/>
          </a:xfrm>
          <a:prstGeom prst="roundRect">
            <a:avLst>
              <a:gd name="adj" fmla="val 12727"/>
            </a:avLst>
          </a:prstGeom>
          <a:solidFill>
            <a:schemeClr val="accent1"/>
          </a:solidFill>
          <a:ln w="9525">
            <a:noFill/>
            <a:round/>
            <a:headEnd/>
            <a:tailEnd/>
          </a:ln>
        </p:spPr>
        <p:txBody>
          <a:bodyPr wrap="none" anchor="ctr"/>
          <a:lstStyle/>
          <a:p>
            <a:pPr eaLnBrk="0" hangingPunct="0"/>
            <a:r>
              <a:rPr lang="zh-CN" altLang="en-US" sz="2400" b="1" dirty="0" smtClean="0"/>
              <a:t>坚持民主集中制原则</a:t>
            </a:r>
            <a:endParaRPr lang="en-US" altLang="zh-CN" sz="2400" b="1"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547664" y="2420888"/>
            <a:ext cx="676875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buNone/>
            </a:pPr>
            <a:r>
              <a:rPr lang="zh-CN" altLang="en-US" sz="2400" b="1" dirty="0" smtClean="0">
                <a:solidFill>
                  <a:schemeClr val="tx1"/>
                </a:solidFill>
              </a:rPr>
              <a:t>党内民主是党的生命，是党内政治生活积极健康的重要基础</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7</a:t>
            </a:r>
            <a:endParaRPr lang="en-US" altLang="zh-CN" sz="2400" b="1" dirty="0"/>
          </a:p>
        </p:txBody>
      </p:sp>
      <p:sp>
        <p:nvSpPr>
          <p:cNvPr id="35" name="椭圆 34"/>
          <p:cNvSpPr/>
          <p:nvPr/>
        </p:nvSpPr>
        <p:spPr>
          <a:xfrm>
            <a:off x="107504"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827584" y="3429000"/>
            <a:ext cx="7488832" cy="3139321"/>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必须尊重党员主体地位、保障党员民主权利，落实党员知情权、参与权、选举权、监督权</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党内选举必须体现选举人意志，规范和完善选举制度规则</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坚持党的代表大会制度</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党员有权向党负责地揭发、检举党的任何组织和任何党员违纪违法的事实，提倡实名举报</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1" name="AutoShape 3"/>
          <p:cNvSpPr>
            <a:spLocks noChangeArrowheads="1"/>
          </p:cNvSpPr>
          <p:nvPr/>
        </p:nvSpPr>
        <p:spPr bwMode="gray">
          <a:xfrm>
            <a:off x="2483768" y="1556791"/>
            <a:ext cx="4142209" cy="504056"/>
          </a:xfrm>
          <a:prstGeom prst="roundRect">
            <a:avLst>
              <a:gd name="adj" fmla="val 12727"/>
            </a:avLst>
          </a:prstGeom>
          <a:solidFill>
            <a:schemeClr val="accent1"/>
          </a:solidFill>
          <a:ln w="9525">
            <a:noFill/>
            <a:round/>
            <a:headEnd/>
            <a:tailEnd/>
          </a:ln>
        </p:spPr>
        <p:txBody>
          <a:bodyPr wrap="none" anchor="ctr"/>
          <a:lstStyle/>
          <a:p>
            <a:pPr eaLnBrk="0" hangingPunct="0"/>
            <a:r>
              <a:rPr lang="zh-CN" altLang="en-US" sz="2400" b="1" dirty="0" smtClean="0"/>
              <a:t>发扬党内民主和保障党员权利</a:t>
            </a:r>
            <a:endParaRPr lang="en-US" altLang="zh-CN" sz="2400" b="1" dirty="0">
              <a:solidFill>
                <a:srgbClr val="F8F8F8"/>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691680" y="2420888"/>
            <a:ext cx="6768752" cy="100811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buNone/>
            </a:pPr>
            <a:r>
              <a:rPr lang="zh-CN" altLang="en-US" sz="2400" b="1" dirty="0" smtClean="0">
                <a:solidFill>
                  <a:schemeClr val="tx1"/>
                </a:solidFill>
              </a:rPr>
              <a:t>是严肃党内政治生活的组织保证</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8</a:t>
            </a:r>
            <a:endParaRPr lang="en-US" altLang="zh-CN" sz="2400" b="1" dirty="0"/>
          </a:p>
        </p:txBody>
      </p:sp>
      <p:sp>
        <p:nvSpPr>
          <p:cNvPr id="35" name="椭圆 34"/>
          <p:cNvSpPr/>
          <p:nvPr/>
        </p:nvSpPr>
        <p:spPr>
          <a:xfrm>
            <a:off x="107504"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827584" y="3429000"/>
            <a:ext cx="7488832" cy="3139321"/>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选拔任用干部必须坚持党章规定的干部条件</a:t>
            </a:r>
            <a:endParaRPr lang="en-US" altLang="zh-CN" sz="2200" dirty="0" smtClean="0"/>
          </a:p>
          <a:p>
            <a:pPr>
              <a:lnSpc>
                <a:spcPct val="150000"/>
              </a:lnSpc>
              <a:buClr>
                <a:srgbClr val="C00000"/>
              </a:buClr>
              <a:buSzPct val="80000"/>
              <a:buFont typeface="Wingdings" pitchFamily="2" charset="2"/>
              <a:buChar char="u"/>
            </a:pPr>
            <a:r>
              <a:rPr lang="zh-CN" altLang="en-US" sz="2200" dirty="0" smtClean="0"/>
              <a:t>选人用人必须强化党组织的领导和把关作用</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必须自觉防范和纠正用人上的不正之风和种种偏向</a:t>
            </a:r>
            <a:endParaRPr lang="en-US" altLang="zh-CN" sz="2200" dirty="0" smtClean="0"/>
          </a:p>
          <a:p>
            <a:pPr>
              <a:lnSpc>
                <a:spcPct val="150000"/>
              </a:lnSpc>
              <a:buClr>
                <a:srgbClr val="C00000"/>
              </a:buClr>
              <a:buSzPct val="80000"/>
              <a:buFont typeface="Wingdings" pitchFamily="2" charset="2"/>
              <a:buChar char="u"/>
            </a:pPr>
            <a:r>
              <a:rPr lang="zh-CN" altLang="en-US" sz="2200" dirty="0" smtClean="0"/>
              <a:t>不准把党的干部当作私有财产，党内不准搞人身依附关系</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建立容错纠错机制</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必须牢记空谈误国、实干兴邦，践行正确政绩观</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1" name="AutoShape 3"/>
          <p:cNvSpPr>
            <a:spLocks noChangeArrowheads="1"/>
          </p:cNvSpPr>
          <p:nvPr/>
        </p:nvSpPr>
        <p:spPr bwMode="gray">
          <a:xfrm>
            <a:off x="2915816" y="1556791"/>
            <a:ext cx="3278113" cy="504056"/>
          </a:xfrm>
          <a:prstGeom prst="roundRect">
            <a:avLst>
              <a:gd name="adj" fmla="val 12727"/>
            </a:avLst>
          </a:prstGeom>
          <a:solidFill>
            <a:schemeClr val="accent1"/>
          </a:solidFill>
          <a:ln w="9525">
            <a:noFill/>
            <a:round/>
            <a:headEnd/>
            <a:tailEnd/>
          </a:ln>
        </p:spPr>
        <p:txBody>
          <a:bodyPr wrap="none" anchor="ctr"/>
          <a:lstStyle/>
          <a:p>
            <a:pPr eaLnBrk="0" hangingPunct="0"/>
            <a:r>
              <a:rPr lang="zh-CN" altLang="en-US" sz="2400" b="1" dirty="0" smtClean="0"/>
              <a:t>坚持正确选人用人导向</a:t>
            </a:r>
            <a:endParaRPr lang="en-US" altLang="zh-CN" sz="2400" b="1" dirty="0">
              <a:solidFill>
                <a:srgbClr val="F8F8F8"/>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458937"/>
            <a:ext cx="1728192" cy="3462486"/>
          </a:xfrm>
          <a:prstGeom prst="rect">
            <a:avLst/>
          </a:prstGeom>
          <a:noFill/>
        </p:spPr>
        <p:txBody>
          <a:bodyPr wrap="square" rtlCol="0">
            <a:spAutoFit/>
          </a:bodyPr>
          <a:lstStyle/>
          <a:p>
            <a:r>
              <a:rPr lang="en-US" altLang="zh-CN" sz="21900" dirty="0">
                <a:solidFill>
                  <a:srgbClr val="FF9933"/>
                </a:solidFill>
                <a:latin typeface="Gungsuh" pitchFamily="18" charset="-127"/>
                <a:ea typeface="Gungsuh" pitchFamily="18" charset="-127"/>
                <a:cs typeface="Tahoma" pitchFamily="34" charset="0"/>
              </a:rPr>
              <a:t>1</a:t>
            </a:r>
            <a:endParaRPr lang="zh-CN" altLang="en-US" sz="21900" dirty="0">
              <a:solidFill>
                <a:srgbClr val="FF9933"/>
              </a:solidFill>
              <a:latin typeface="Gungsuh" pitchFamily="18" charset="-127"/>
              <a:ea typeface="Gungsuh" pitchFamily="18" charset="-127"/>
              <a:cs typeface="Tahoma" pitchFamily="34" charset="0"/>
            </a:endParaRPr>
          </a:p>
        </p:txBody>
      </p:sp>
      <p:cxnSp>
        <p:nvCxnSpPr>
          <p:cNvPr id="6" name="直接连接符 5"/>
          <p:cNvCxnSpPr/>
          <p:nvPr/>
        </p:nvCxnSpPr>
        <p:spPr>
          <a:xfrm>
            <a:off x="2504858" y="3931468"/>
            <a:ext cx="5572164" cy="1588"/>
          </a:xfrm>
          <a:prstGeom prst="line">
            <a:avLst/>
          </a:prstGeom>
          <a:ln w="101600">
            <a:solidFill>
              <a:srgbClr val="FF993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79712" y="2875002"/>
            <a:ext cx="6336704" cy="830997"/>
          </a:xfrm>
          <a:prstGeom prst="rect">
            <a:avLst/>
          </a:prstGeom>
          <a:noFill/>
        </p:spPr>
        <p:txBody>
          <a:bodyPr wrap="square" rtlCol="0">
            <a:spAutoFit/>
          </a:bodyPr>
          <a:lstStyle/>
          <a:p>
            <a:pPr algn="ctr"/>
            <a:r>
              <a:rPr lang="zh-CN" altLang="en-US" sz="4800" b="1" dirty="0" smtClean="0">
                <a:latin typeface="微软雅黑" pitchFamily="34" charset="-122"/>
                <a:ea typeface="微软雅黑" pitchFamily="34" charset="-122"/>
              </a:rPr>
              <a:t>十八届六中全会</a:t>
            </a:r>
            <a:endParaRPr lang="zh-CN" altLang="en-US" sz="4800" b="1" dirty="0">
              <a:latin typeface="微软雅黑" pitchFamily="34" charset="-122"/>
              <a:ea typeface="微软雅黑" pitchFamily="34" charset="-122"/>
            </a:endParaRPr>
          </a:p>
        </p:txBody>
      </p:sp>
    </p:spTree>
    <p:extLst>
      <p:ext uri="{BB962C8B-B14F-4D97-AF65-F5344CB8AC3E}">
        <p14:creationId xmlns="" xmlns:p14="http://schemas.microsoft.com/office/powerpoint/2010/main" val="40762240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691680" y="2204864"/>
            <a:ext cx="6480720"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nSpc>
                <a:spcPct val="150000"/>
              </a:lnSpc>
              <a:buNone/>
            </a:pPr>
            <a:r>
              <a:rPr lang="zh-CN" altLang="en-US" sz="2400" dirty="0" smtClean="0">
                <a:solidFill>
                  <a:schemeClr val="tx1"/>
                </a:solidFill>
              </a:rPr>
              <a:t>    </a:t>
            </a:r>
            <a:r>
              <a:rPr lang="zh-CN" altLang="en-US" sz="2400" b="1" dirty="0" smtClean="0">
                <a:solidFill>
                  <a:schemeClr val="tx1"/>
                </a:solidFill>
              </a:rPr>
              <a:t>党的组织生活是党内政治生活的重要内容和载体，是党组织对党员进行教育管理监督的重要形式</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9</a:t>
            </a:r>
            <a:endParaRPr lang="en-US" altLang="zh-CN" sz="2400" b="1" dirty="0"/>
          </a:p>
        </p:txBody>
      </p:sp>
      <p:sp>
        <p:nvSpPr>
          <p:cNvPr id="35" name="椭圆 34"/>
          <p:cNvSpPr/>
          <p:nvPr/>
        </p:nvSpPr>
        <p:spPr>
          <a:xfrm>
            <a:off x="251520"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971600" y="3712964"/>
            <a:ext cx="7200800" cy="2060179"/>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坚持“三会一课”制度</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坚持民主生活会和组织生活会制度</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坚持谈心谈话制度</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坚持对党员进行民主评议</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1" name="AutoShape 3"/>
          <p:cNvSpPr>
            <a:spLocks noChangeArrowheads="1"/>
          </p:cNvSpPr>
          <p:nvPr/>
        </p:nvSpPr>
        <p:spPr bwMode="gray">
          <a:xfrm>
            <a:off x="2915816" y="1556791"/>
            <a:ext cx="3278113" cy="504056"/>
          </a:xfrm>
          <a:prstGeom prst="roundRect">
            <a:avLst>
              <a:gd name="adj" fmla="val 12727"/>
            </a:avLst>
          </a:prstGeom>
          <a:solidFill>
            <a:schemeClr val="accent1"/>
          </a:solidFill>
          <a:ln w="9525">
            <a:noFill/>
            <a:round/>
            <a:headEnd/>
            <a:tailEnd/>
          </a:ln>
        </p:spPr>
        <p:txBody>
          <a:bodyPr wrap="none" anchor="ctr"/>
          <a:lstStyle/>
          <a:p>
            <a:pPr eaLnBrk="0" hangingPunct="0"/>
            <a:r>
              <a:rPr lang="zh-CN" altLang="en-US" sz="2400" b="1" dirty="0" smtClean="0"/>
              <a:t>严格党的组织生活制度</a:t>
            </a:r>
            <a:endParaRPr lang="en-US" altLang="zh-CN" sz="2400" b="1" dirty="0">
              <a:solidFill>
                <a:srgbClr val="F8F8F8"/>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691680" y="2204864"/>
            <a:ext cx="6480720" cy="151216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nSpc>
                <a:spcPct val="150000"/>
              </a:lnSpc>
              <a:buNone/>
            </a:pPr>
            <a:r>
              <a:rPr lang="zh-CN" altLang="en-US" sz="2400" dirty="0" smtClean="0">
                <a:solidFill>
                  <a:schemeClr val="tx1"/>
                </a:solidFill>
              </a:rPr>
              <a:t>    </a:t>
            </a:r>
            <a:r>
              <a:rPr lang="zh-CN" altLang="en-US" sz="2400" b="1" dirty="0" smtClean="0">
                <a:solidFill>
                  <a:schemeClr val="tx1"/>
                </a:solidFill>
              </a:rPr>
              <a:t>批评和自我批评是我们党强身治病、保持肌体健康的锐利武器，也是加强和规范党内政治生活的重要手段</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10</a:t>
            </a:r>
            <a:endParaRPr lang="en-US" altLang="zh-CN" sz="2400" b="1" dirty="0"/>
          </a:p>
        </p:txBody>
      </p:sp>
      <p:sp>
        <p:nvSpPr>
          <p:cNvPr id="35" name="椭圆 34"/>
          <p:cNvSpPr/>
          <p:nvPr/>
        </p:nvSpPr>
        <p:spPr>
          <a:xfrm>
            <a:off x="251520" y="2492896"/>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971600" y="3717032"/>
            <a:ext cx="7200800" cy="2568011"/>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必须坚持实事求是</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必须严于自我解剖</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必须出于公心，不主观武断，不发泄私愤</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对各种不同意见都必须听取</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必须带头从谏如流、敢于直言</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1" name="AutoShape 3"/>
          <p:cNvSpPr>
            <a:spLocks noChangeArrowheads="1"/>
          </p:cNvSpPr>
          <p:nvPr/>
        </p:nvSpPr>
        <p:spPr bwMode="gray">
          <a:xfrm>
            <a:off x="3131840" y="1556791"/>
            <a:ext cx="2846065" cy="504056"/>
          </a:xfrm>
          <a:prstGeom prst="roundRect">
            <a:avLst>
              <a:gd name="adj" fmla="val 12727"/>
            </a:avLst>
          </a:prstGeom>
          <a:solidFill>
            <a:schemeClr val="accent1"/>
          </a:solidFill>
          <a:ln w="9525">
            <a:noFill/>
            <a:round/>
            <a:headEnd/>
            <a:tailEnd/>
          </a:ln>
        </p:spPr>
        <p:txBody>
          <a:bodyPr wrap="none" anchor="ctr"/>
          <a:lstStyle/>
          <a:p>
            <a:pPr algn="ctr" eaLnBrk="0" hangingPunct="0"/>
            <a:r>
              <a:rPr lang="zh-CN" altLang="en-US" sz="2400" b="1" dirty="0" smtClean="0"/>
              <a:t>开展批评和自我批评</a:t>
            </a:r>
            <a:endParaRPr lang="en-US" altLang="zh-CN" sz="2400" b="1" dirty="0">
              <a:solidFill>
                <a:srgbClr val="F8F8F8"/>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691680" y="2348880"/>
            <a:ext cx="6480720" cy="115212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a:lnSpc>
                <a:spcPct val="150000"/>
              </a:lnSpc>
              <a:buNone/>
            </a:pPr>
            <a:r>
              <a:rPr lang="zh-CN" altLang="en-US" sz="2400" b="1" dirty="0" smtClean="0">
                <a:solidFill>
                  <a:schemeClr val="tx1"/>
                </a:solidFill>
              </a:rPr>
              <a:t>监督是权力正确运行的根本保证，是加强和规范党内政治生活的重要举措</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11</a:t>
            </a:r>
            <a:endParaRPr lang="en-US" altLang="zh-CN" sz="2400" b="1" dirty="0"/>
          </a:p>
        </p:txBody>
      </p:sp>
      <p:sp>
        <p:nvSpPr>
          <p:cNvPr id="35" name="椭圆 34"/>
          <p:cNvSpPr/>
          <p:nvPr/>
        </p:nvSpPr>
        <p:spPr>
          <a:xfrm>
            <a:off x="251520"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971600" y="3501008"/>
            <a:ext cx="7200800" cy="2568011"/>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完善权力运行制约和监督机制</a:t>
            </a:r>
            <a:endParaRPr lang="en-US" altLang="zh-CN" sz="2200" dirty="0" smtClean="0"/>
          </a:p>
          <a:p>
            <a:pPr>
              <a:lnSpc>
                <a:spcPct val="150000"/>
              </a:lnSpc>
              <a:buClr>
                <a:srgbClr val="C00000"/>
              </a:buClr>
              <a:buSzPct val="80000"/>
              <a:buFont typeface="Wingdings" pitchFamily="2" charset="2"/>
              <a:buChar char="u"/>
            </a:pPr>
            <a:r>
              <a:rPr lang="zh-CN" altLang="en-US" sz="2200" dirty="0" smtClean="0"/>
              <a:t>营造党内民主监督环境，畅通党内民主监督渠道</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必须加强自律、慎独慎微</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坚持授权者要负责监督，发现问题要及时处置</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对党组织和党员、干部行使权力进行监督</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1" name="AutoShape 3"/>
          <p:cNvSpPr>
            <a:spLocks noChangeArrowheads="1"/>
          </p:cNvSpPr>
          <p:nvPr/>
        </p:nvSpPr>
        <p:spPr bwMode="gray">
          <a:xfrm>
            <a:off x="2483768" y="1556791"/>
            <a:ext cx="4142209" cy="504056"/>
          </a:xfrm>
          <a:prstGeom prst="roundRect">
            <a:avLst>
              <a:gd name="adj" fmla="val 12727"/>
            </a:avLst>
          </a:prstGeom>
          <a:solidFill>
            <a:schemeClr val="accent1"/>
          </a:solidFill>
          <a:ln w="9525">
            <a:noFill/>
            <a:round/>
            <a:headEnd/>
            <a:tailEnd/>
          </a:ln>
        </p:spPr>
        <p:txBody>
          <a:bodyPr wrap="none" anchor="ctr"/>
          <a:lstStyle/>
          <a:p>
            <a:pPr eaLnBrk="0" hangingPunct="0"/>
            <a:r>
              <a:rPr lang="zh-CN" altLang="en-US" sz="2400" b="1" dirty="0" smtClean="0"/>
              <a:t>加强对权力运行的制约和监督</a:t>
            </a:r>
            <a:endParaRPr lang="en-US" altLang="zh-CN" sz="2400" b="1" dirty="0">
              <a:solidFill>
                <a:srgbClr val="F8F8F8"/>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圆角矩形 35"/>
          <p:cNvSpPr/>
          <p:nvPr/>
        </p:nvSpPr>
        <p:spPr>
          <a:xfrm>
            <a:off x="1691680" y="2204864"/>
            <a:ext cx="6480720" cy="122413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3538" indent="-363538">
              <a:lnSpc>
                <a:spcPct val="150000"/>
              </a:lnSpc>
              <a:buNone/>
            </a:pPr>
            <a:r>
              <a:rPr lang="zh-CN" altLang="en-US" sz="2400" dirty="0" smtClean="0">
                <a:solidFill>
                  <a:schemeClr val="tx1"/>
                </a:solidFill>
              </a:rPr>
              <a:t>    </a:t>
            </a:r>
            <a:r>
              <a:rPr lang="zh-CN" altLang="en-US" sz="2400" b="1" dirty="0" smtClean="0">
                <a:solidFill>
                  <a:schemeClr val="tx1"/>
                </a:solidFill>
              </a:rPr>
              <a:t>建设廉洁政治，坚决反对腐败，是加强和规范党内政治生活的重要任务</a:t>
            </a:r>
            <a:endParaRPr lang="zh-CN" altLang="en-US" sz="2400" b="1" dirty="0">
              <a:solidFill>
                <a:schemeClr val="tx1"/>
              </a:solidFill>
              <a:latin typeface="+mn-ea"/>
            </a:endParaRPr>
          </a:p>
        </p:txBody>
      </p:sp>
      <p:sp>
        <p:nvSpPr>
          <p:cNvPr id="2" name="标题 1"/>
          <p:cNvSpPr>
            <a:spLocks noGrp="1"/>
          </p:cNvSpPr>
          <p:nvPr>
            <p:ph type="title"/>
          </p:nvPr>
        </p:nvSpPr>
        <p:spPr/>
        <p:txBody>
          <a:bodyPr/>
          <a:lstStyle/>
          <a:p>
            <a:r>
              <a:rPr lang="zh-CN" altLang="en-US" dirty="0" smtClean="0"/>
              <a:t>关于新形势下党内政治生活的若干准则</a:t>
            </a:r>
            <a:endParaRPr lang="zh-CN" altLang="en-US" dirty="0"/>
          </a:p>
        </p:txBody>
      </p:sp>
      <p:grpSp>
        <p:nvGrpSpPr>
          <p:cNvPr id="3" name="Group 5"/>
          <p:cNvGrpSpPr>
            <a:grpSpLocks/>
          </p:cNvGrpSpPr>
          <p:nvPr/>
        </p:nvGrpSpPr>
        <p:grpSpPr bwMode="auto">
          <a:xfrm>
            <a:off x="4139952" y="980728"/>
            <a:ext cx="792088" cy="648072"/>
            <a:chOff x="802" y="845"/>
            <a:chExt cx="827" cy="826"/>
          </a:xfrm>
        </p:grpSpPr>
        <p:sp>
          <p:nvSpPr>
            <p:cNvPr id="15" name="Oval 6"/>
            <p:cNvSpPr>
              <a:spLocks noChangeArrowheads="1"/>
            </p:cNvSpPr>
            <p:nvPr/>
          </p:nvSpPr>
          <p:spPr bwMode="gray">
            <a:xfrm>
              <a:off x="802" y="845"/>
              <a:ext cx="827" cy="826"/>
            </a:xfrm>
            <a:prstGeom prst="ellipse">
              <a:avLst/>
            </a:prstGeom>
            <a:solidFill>
              <a:srgbClr val="F8F8F8"/>
            </a:solidFill>
            <a:ln w="38100">
              <a:solidFill>
                <a:schemeClr val="accent1"/>
              </a:solidFill>
              <a:round/>
              <a:headEnd/>
              <a:tailEnd/>
            </a:ln>
          </p:spPr>
          <p:txBody>
            <a:bodyPr wrap="none" anchor="ctr"/>
            <a:lstStyle/>
            <a:p>
              <a:endParaRPr lang="zh-CN" altLang="zh-CN">
                <a:latin typeface="Calibri" pitchFamily="34" charset="0"/>
              </a:endParaRPr>
            </a:p>
          </p:txBody>
        </p:sp>
        <p:sp>
          <p:nvSpPr>
            <p:cNvPr id="16" name="Oval 7"/>
            <p:cNvSpPr>
              <a:spLocks noChangeArrowheads="1"/>
            </p:cNvSpPr>
            <p:nvPr/>
          </p:nvSpPr>
          <p:spPr bwMode="gray">
            <a:xfrm>
              <a:off x="836" y="879"/>
              <a:ext cx="758" cy="758"/>
            </a:xfrm>
            <a:prstGeom prst="ellipse">
              <a:avLst/>
            </a:prstGeom>
            <a:noFill/>
            <a:ln w="38100">
              <a:solidFill>
                <a:schemeClr val="accent1">
                  <a:alpha val="70195"/>
                </a:schemeClr>
              </a:solidFill>
              <a:round/>
              <a:headEnd/>
              <a:tailEnd/>
            </a:ln>
          </p:spPr>
          <p:txBody>
            <a:bodyPr wrap="none" anchor="ctr"/>
            <a:lstStyle/>
            <a:p>
              <a:endParaRPr lang="zh-CN" altLang="zh-CN">
                <a:latin typeface="Calibri" pitchFamily="34" charset="0"/>
              </a:endParaRPr>
            </a:p>
          </p:txBody>
        </p:sp>
        <p:sp>
          <p:nvSpPr>
            <p:cNvPr id="17" name="Oval 8"/>
            <p:cNvSpPr>
              <a:spLocks noChangeArrowheads="1"/>
            </p:cNvSpPr>
            <p:nvPr/>
          </p:nvSpPr>
          <p:spPr bwMode="gray">
            <a:xfrm>
              <a:off x="870" y="915"/>
              <a:ext cx="690" cy="690"/>
            </a:xfrm>
            <a:prstGeom prst="ellipse">
              <a:avLst/>
            </a:prstGeom>
            <a:noFill/>
            <a:ln w="38100">
              <a:solidFill>
                <a:schemeClr val="accent1">
                  <a:alpha val="30196"/>
                </a:schemeClr>
              </a:solidFill>
              <a:round/>
              <a:headEnd/>
              <a:tailEnd/>
            </a:ln>
          </p:spPr>
          <p:txBody>
            <a:bodyPr wrap="none" anchor="ctr"/>
            <a:lstStyle/>
            <a:p>
              <a:endParaRPr lang="zh-CN" altLang="zh-CN">
                <a:latin typeface="Calibri" pitchFamily="34" charset="0"/>
              </a:endParaRPr>
            </a:p>
          </p:txBody>
        </p:sp>
      </p:grpSp>
      <p:sp>
        <p:nvSpPr>
          <p:cNvPr id="14" name="Text Box 9"/>
          <p:cNvSpPr txBox="1">
            <a:spLocks noChangeArrowheads="1"/>
          </p:cNvSpPr>
          <p:nvPr/>
        </p:nvSpPr>
        <p:spPr bwMode="gray">
          <a:xfrm>
            <a:off x="4252615" y="1124744"/>
            <a:ext cx="638770" cy="461665"/>
          </a:xfrm>
          <a:prstGeom prst="rect">
            <a:avLst/>
          </a:prstGeom>
          <a:noFill/>
          <a:ln w="9525" algn="ctr">
            <a:noFill/>
            <a:miter lim="800000"/>
            <a:headEnd/>
            <a:tailEnd/>
          </a:ln>
        </p:spPr>
        <p:txBody>
          <a:bodyPr wrap="square">
            <a:spAutoFit/>
          </a:bodyPr>
          <a:lstStyle/>
          <a:p>
            <a:pPr algn="ctr">
              <a:spcBef>
                <a:spcPct val="50000"/>
              </a:spcBef>
            </a:pPr>
            <a:r>
              <a:rPr lang="en-US" altLang="zh-CN" sz="2400" b="1" dirty="0" smtClean="0"/>
              <a:t>12</a:t>
            </a:r>
            <a:endParaRPr lang="en-US" altLang="zh-CN" sz="2400" b="1" dirty="0"/>
          </a:p>
        </p:txBody>
      </p:sp>
      <p:sp>
        <p:nvSpPr>
          <p:cNvPr id="35" name="椭圆 34"/>
          <p:cNvSpPr/>
          <p:nvPr/>
        </p:nvSpPr>
        <p:spPr>
          <a:xfrm>
            <a:off x="251520" y="2348880"/>
            <a:ext cx="1763688" cy="1080120"/>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smtClean="0">
                <a:solidFill>
                  <a:srgbClr val="C00000"/>
                </a:solidFill>
              </a:rPr>
              <a:t>重要性</a:t>
            </a:r>
            <a:endParaRPr lang="zh-CN" altLang="en-US" sz="2400" b="1" dirty="0">
              <a:solidFill>
                <a:srgbClr val="C00000"/>
              </a:solidFill>
            </a:endParaRPr>
          </a:p>
        </p:txBody>
      </p:sp>
      <p:sp>
        <p:nvSpPr>
          <p:cNvPr id="37" name="TextBox 36"/>
          <p:cNvSpPr txBox="1"/>
          <p:nvPr/>
        </p:nvSpPr>
        <p:spPr>
          <a:xfrm>
            <a:off x="971600" y="3429000"/>
            <a:ext cx="7200800" cy="2568011"/>
          </a:xfrm>
          <a:prstGeom prst="rect">
            <a:avLst/>
          </a:prstGeom>
          <a:noFill/>
          <a:ln>
            <a:solidFill>
              <a:schemeClr val="accent1">
                <a:shade val="50000"/>
              </a:schemeClr>
            </a:solidFill>
          </a:ln>
        </p:spPr>
        <p:txBody>
          <a:bodyPr wrap="square" rtlCol="0">
            <a:spAutoFit/>
          </a:bodyPr>
          <a:lstStyle/>
          <a:p>
            <a:pPr>
              <a:lnSpc>
                <a:spcPct val="150000"/>
              </a:lnSpc>
              <a:buClr>
                <a:srgbClr val="C00000"/>
              </a:buClr>
              <a:buSzPct val="80000"/>
              <a:buFont typeface="Wingdings" pitchFamily="2" charset="2"/>
              <a:buChar char="u"/>
            </a:pPr>
            <a:r>
              <a:rPr lang="zh-CN" altLang="en-US" sz="2200" dirty="0" smtClean="0"/>
              <a:t>各级领导干部必须严以修身、严以用权、严以律己</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必须带头践行社会主义核心价值观</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各级领导干部是人民公仆，没有搞特殊化的权利</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必须注重家庭、家教、家风</a:t>
            </a:r>
            <a:endParaRPr lang="en-US" altLang="zh-CN" sz="2200" dirty="0" smtClean="0"/>
          </a:p>
          <a:p>
            <a:pPr>
              <a:lnSpc>
                <a:spcPct val="150000"/>
              </a:lnSpc>
              <a:buClr>
                <a:srgbClr val="C00000"/>
              </a:buClr>
              <a:buSzPct val="80000"/>
              <a:buFont typeface="Wingdings" pitchFamily="2" charset="2"/>
              <a:buChar char="u"/>
            </a:pPr>
            <a:r>
              <a:rPr lang="zh-CN" altLang="en-US" sz="2200" dirty="0" smtClean="0"/>
              <a:t>必须拒腐蚀、永不沾</a:t>
            </a:r>
          </a:p>
        </p:txBody>
      </p:sp>
      <p:sp>
        <p:nvSpPr>
          <p:cNvPr id="39" name="Rectangle 76"/>
          <p:cNvSpPr>
            <a:spLocks noChangeArrowheads="1"/>
          </p:cNvSpPr>
          <p:nvPr/>
        </p:nvSpPr>
        <p:spPr bwMode="auto">
          <a:xfrm>
            <a:off x="7812360" y="4437112"/>
            <a:ext cx="624786" cy="1792710"/>
          </a:xfrm>
          <a:prstGeom prst="rect">
            <a:avLst/>
          </a:prstGeom>
          <a:noFill/>
          <a:ln w="9525" algn="ctr">
            <a:noFill/>
            <a:miter lim="800000"/>
            <a:headEnd/>
            <a:tailEnd/>
          </a:ln>
          <a:effectLst>
            <a:outerShdw dist="107763" dir="2700000" algn="ctr" rotWithShape="0">
              <a:srgbClr val="808080">
                <a:alpha val="50000"/>
              </a:srgbClr>
            </a:outerShdw>
          </a:effectLst>
        </p:spPr>
        <p:txBody>
          <a:bodyPr vert="eaVert" wrap="square">
            <a:spAutoFit/>
          </a:bodyPr>
          <a:lstStyle/>
          <a:p>
            <a:pPr>
              <a:lnSpc>
                <a:spcPct val="110000"/>
              </a:lnSpc>
              <a:defRPr/>
            </a:pPr>
            <a:endParaRPr lang="en-US" altLang="zh-CN" sz="2600" b="1" dirty="0">
              <a:solidFill>
                <a:srgbClr val="FFC000"/>
              </a:solidFill>
              <a:latin typeface="黑体" panose="02010609060101010101" pitchFamily="49" charset="-122"/>
              <a:ea typeface="黑体" panose="02010609060101010101" pitchFamily="49" charset="-122"/>
            </a:endParaRPr>
          </a:p>
        </p:txBody>
      </p:sp>
      <p:sp>
        <p:nvSpPr>
          <p:cNvPr id="11" name="AutoShape 3"/>
          <p:cNvSpPr>
            <a:spLocks noChangeArrowheads="1"/>
          </p:cNvSpPr>
          <p:nvPr/>
        </p:nvSpPr>
        <p:spPr bwMode="gray">
          <a:xfrm>
            <a:off x="2699792" y="1556791"/>
            <a:ext cx="3638153" cy="504056"/>
          </a:xfrm>
          <a:prstGeom prst="roundRect">
            <a:avLst>
              <a:gd name="adj" fmla="val 12727"/>
            </a:avLst>
          </a:prstGeom>
          <a:solidFill>
            <a:schemeClr val="accent1"/>
          </a:solidFill>
          <a:ln w="9525">
            <a:noFill/>
            <a:round/>
            <a:headEnd/>
            <a:tailEnd/>
          </a:ln>
        </p:spPr>
        <p:txBody>
          <a:bodyPr wrap="none" anchor="ctr"/>
          <a:lstStyle/>
          <a:p>
            <a:pPr algn="ctr" eaLnBrk="0" hangingPunct="0"/>
            <a:r>
              <a:rPr lang="zh-CN" altLang="en-US" sz="2400" b="1" dirty="0" smtClean="0"/>
              <a:t>保持清正廉洁的政治本色</a:t>
            </a:r>
            <a:endParaRPr lang="en-US" altLang="zh-CN" sz="2400" b="1" dirty="0">
              <a:solidFill>
                <a:srgbClr val="F8F8F8"/>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加强和规范党内政治生活如何落实</a:t>
            </a:r>
            <a:endParaRPr lang="zh-CN" altLang="en-US" dirty="0"/>
          </a:p>
        </p:txBody>
      </p:sp>
      <p:sp>
        <p:nvSpPr>
          <p:cNvPr id="3" name="内容占位符 2"/>
          <p:cNvSpPr>
            <a:spLocks noGrp="1"/>
          </p:cNvSpPr>
          <p:nvPr>
            <p:ph idx="1"/>
          </p:nvPr>
        </p:nvSpPr>
        <p:spPr>
          <a:xfrm>
            <a:off x="251520" y="2132856"/>
            <a:ext cx="8640960" cy="3096344"/>
          </a:xfrm>
        </p:spPr>
        <p:txBody>
          <a:bodyPr>
            <a:noAutofit/>
          </a:bodyPr>
          <a:lstStyle/>
          <a:p>
            <a:pPr>
              <a:lnSpc>
                <a:spcPct val="150000"/>
              </a:lnSpc>
            </a:pPr>
            <a:r>
              <a:rPr lang="zh-CN" altLang="en-US" b="1" dirty="0" smtClean="0">
                <a:solidFill>
                  <a:srgbClr val="0000FF"/>
                </a:solidFill>
              </a:rPr>
              <a:t>必须全党一起动手</a:t>
            </a:r>
            <a:endParaRPr lang="en-US" altLang="zh-CN" b="1" dirty="0" smtClean="0">
              <a:solidFill>
                <a:srgbClr val="0000FF"/>
              </a:solidFill>
            </a:endParaRPr>
          </a:p>
          <a:p>
            <a:pPr>
              <a:lnSpc>
                <a:spcPct val="150000"/>
              </a:lnSpc>
            </a:pPr>
            <a:r>
              <a:rPr lang="zh-CN" altLang="en-US" b="1" dirty="0" smtClean="0">
                <a:solidFill>
                  <a:srgbClr val="0000FF"/>
                </a:solidFill>
              </a:rPr>
              <a:t>落实党委主体责任和纪委监督责任，强化责任落实</a:t>
            </a:r>
            <a:endParaRPr lang="en-US" altLang="zh-CN" b="1" dirty="0" smtClean="0">
              <a:solidFill>
                <a:srgbClr val="0000FF"/>
              </a:solidFill>
            </a:endParaRPr>
          </a:p>
          <a:p>
            <a:pPr>
              <a:lnSpc>
                <a:spcPct val="150000"/>
              </a:lnSpc>
            </a:pPr>
            <a:r>
              <a:rPr lang="zh-CN" altLang="en-US" b="1" dirty="0" smtClean="0">
                <a:solidFill>
                  <a:srgbClr val="0000FF"/>
                </a:solidFill>
              </a:rPr>
              <a:t>要从中央委员会、中央政治局、中央政治局常务委员会做起</a:t>
            </a:r>
            <a:endParaRPr lang="zh-CN" altLang="en-US" b="1" dirty="0">
              <a:solidFill>
                <a:srgbClr val="0000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268760"/>
            <a:ext cx="1728192" cy="3462486"/>
          </a:xfrm>
          <a:prstGeom prst="rect">
            <a:avLst/>
          </a:prstGeom>
          <a:noFill/>
        </p:spPr>
        <p:txBody>
          <a:bodyPr wrap="square" rtlCol="0">
            <a:spAutoFit/>
          </a:bodyPr>
          <a:lstStyle/>
          <a:p>
            <a:r>
              <a:rPr lang="en-US" altLang="zh-CN" sz="21900" dirty="0" smtClean="0">
                <a:solidFill>
                  <a:srgbClr val="FF9933"/>
                </a:solidFill>
                <a:latin typeface="Gungsuh" pitchFamily="18" charset="-127"/>
                <a:ea typeface="Gungsuh" pitchFamily="18" charset="-127"/>
                <a:cs typeface="Tahoma" pitchFamily="34" charset="0"/>
              </a:rPr>
              <a:t>4</a:t>
            </a:r>
            <a:endParaRPr lang="zh-CN" altLang="en-US" sz="21900" dirty="0">
              <a:solidFill>
                <a:srgbClr val="FF9933"/>
              </a:solidFill>
              <a:latin typeface="Gungsuh" pitchFamily="18" charset="-127"/>
              <a:ea typeface="Gungsuh" pitchFamily="18" charset="-127"/>
              <a:cs typeface="Tahoma" pitchFamily="34" charset="0"/>
            </a:endParaRPr>
          </a:p>
        </p:txBody>
      </p:sp>
      <p:cxnSp>
        <p:nvCxnSpPr>
          <p:cNvPr id="6" name="直接连接符 5"/>
          <p:cNvCxnSpPr/>
          <p:nvPr/>
        </p:nvCxnSpPr>
        <p:spPr>
          <a:xfrm>
            <a:off x="2504858" y="3145482"/>
            <a:ext cx="5572164" cy="1588"/>
          </a:xfrm>
          <a:prstGeom prst="line">
            <a:avLst/>
          </a:prstGeom>
          <a:ln w="101600">
            <a:solidFill>
              <a:srgbClr val="FF993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79712" y="1988840"/>
            <a:ext cx="6912768" cy="2177840"/>
          </a:xfrm>
          <a:prstGeom prst="rect">
            <a:avLst/>
          </a:prstGeom>
          <a:noFill/>
        </p:spPr>
        <p:txBody>
          <a:bodyPr wrap="square" rtlCol="0">
            <a:spAutoFit/>
          </a:bodyPr>
          <a:lstStyle/>
          <a:p>
            <a:pPr algn="ctr">
              <a:lnSpc>
                <a:spcPct val="150000"/>
              </a:lnSpc>
            </a:pPr>
            <a:r>
              <a:rPr lang="en-US" altLang="zh-CN" sz="4800" b="1" dirty="0" smtClean="0">
                <a:latin typeface="微软雅黑" pitchFamily="34" charset="-122"/>
                <a:ea typeface="微软雅黑" pitchFamily="34" charset="-122"/>
              </a:rPr>
              <a:t>《</a:t>
            </a:r>
            <a:r>
              <a:rPr lang="zh-CN" altLang="en-US" sz="4800" b="1" dirty="0" smtClean="0">
                <a:latin typeface="微软雅黑" pitchFamily="34" charset="-122"/>
                <a:ea typeface="微软雅黑" pitchFamily="34" charset="-122"/>
              </a:rPr>
              <a:t>中国共产党</a:t>
            </a:r>
            <a:endParaRPr lang="en-US" altLang="zh-CN" sz="4800" b="1" dirty="0" smtClean="0">
              <a:latin typeface="微软雅黑" pitchFamily="34" charset="-122"/>
              <a:ea typeface="微软雅黑" pitchFamily="34" charset="-122"/>
            </a:endParaRPr>
          </a:p>
          <a:p>
            <a:pPr algn="ctr">
              <a:lnSpc>
                <a:spcPct val="150000"/>
              </a:lnSpc>
            </a:pPr>
            <a:r>
              <a:rPr lang="zh-CN" altLang="en-US" sz="4800" b="1" dirty="0" smtClean="0">
                <a:latin typeface="微软雅黑" pitchFamily="34" charset="-122"/>
                <a:ea typeface="微软雅黑" pitchFamily="34" charset="-122"/>
              </a:rPr>
              <a:t>党内监督条例</a:t>
            </a:r>
            <a:r>
              <a:rPr lang="en-US" altLang="zh-CN" sz="4800" b="1" dirty="0" smtClean="0">
                <a:latin typeface="微软雅黑" pitchFamily="34" charset="-122"/>
                <a:ea typeface="微软雅黑" pitchFamily="34" charset="-122"/>
              </a:rPr>
              <a:t>》</a:t>
            </a:r>
            <a:endParaRPr lang="zh-CN" altLang="en-US" sz="4800" b="1" dirty="0">
              <a:latin typeface="微软雅黑" pitchFamily="34" charset="-122"/>
              <a:ea typeface="微软雅黑" pitchFamily="34" charset="-122"/>
            </a:endParaRPr>
          </a:p>
        </p:txBody>
      </p:sp>
    </p:spTree>
    <p:extLst>
      <p:ext uri="{BB962C8B-B14F-4D97-AF65-F5344CB8AC3E}">
        <p14:creationId xmlns="" xmlns:p14="http://schemas.microsoft.com/office/powerpoint/2010/main" val="40762240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中国共产党党内监督条例</a:t>
            </a:r>
            <a:endParaRPr lang="zh-CN" altLang="en-US" dirty="0"/>
          </a:p>
        </p:txBody>
      </p:sp>
      <p:sp>
        <p:nvSpPr>
          <p:cNvPr id="4" name="内容占位符 2"/>
          <p:cNvSpPr>
            <a:spLocks noGrp="1"/>
          </p:cNvSpPr>
          <p:nvPr>
            <p:ph idx="1"/>
          </p:nvPr>
        </p:nvSpPr>
        <p:spPr>
          <a:xfrm>
            <a:off x="251520" y="908720"/>
            <a:ext cx="8640960" cy="5688632"/>
          </a:xfrm>
        </p:spPr>
        <p:txBody>
          <a:bodyPr>
            <a:noAutofit/>
          </a:bodyPr>
          <a:lstStyle/>
          <a:p>
            <a:pPr marL="0">
              <a:lnSpc>
                <a:spcPct val="140000"/>
              </a:lnSpc>
              <a:spcBef>
                <a:spcPts val="0"/>
              </a:spcBef>
              <a:buClr>
                <a:srgbClr val="0000FF"/>
              </a:buClr>
              <a:buSzPct val="80000"/>
            </a:pPr>
            <a:r>
              <a:rPr lang="zh-CN" altLang="zh-CN" sz="2200" dirty="0" smtClean="0">
                <a:latin typeface="+mn-ea"/>
              </a:rPr>
              <a:t>党的领导干部做到</a:t>
            </a:r>
            <a:r>
              <a:rPr lang="zh-CN" altLang="zh-CN" sz="2200" dirty="0" smtClean="0">
                <a:solidFill>
                  <a:srgbClr val="0000FF"/>
                </a:solidFill>
                <a:latin typeface="+mn-ea"/>
              </a:rPr>
              <a:t>有权必有责、有责要担当，用权受监督、失责必追究</a:t>
            </a:r>
            <a:r>
              <a:rPr lang="zh-CN" altLang="zh-CN" sz="2200" dirty="0" smtClean="0">
                <a:latin typeface="+mn-ea"/>
              </a:rPr>
              <a:t>。</a:t>
            </a:r>
            <a:endParaRPr lang="en-US" altLang="zh-CN" sz="2200" dirty="0" smtClean="0">
              <a:latin typeface="+mn-ea"/>
            </a:endParaRPr>
          </a:p>
          <a:p>
            <a:pPr marL="0">
              <a:lnSpc>
                <a:spcPct val="140000"/>
              </a:lnSpc>
              <a:spcBef>
                <a:spcPts val="0"/>
              </a:spcBef>
              <a:buClr>
                <a:srgbClr val="0000FF"/>
              </a:buClr>
              <a:buSzPct val="80000"/>
            </a:pPr>
            <a:r>
              <a:rPr lang="zh-CN" altLang="zh-CN" sz="2200" dirty="0" smtClean="0">
                <a:solidFill>
                  <a:srgbClr val="0000FF"/>
                </a:solidFill>
                <a:latin typeface="+mn-ea"/>
              </a:rPr>
              <a:t>党内监督的任务是确保党章党规党纪在全党有效执行</a:t>
            </a:r>
            <a:r>
              <a:rPr lang="zh-CN" altLang="zh-CN" sz="2200" dirty="0" smtClean="0">
                <a:latin typeface="+mn-ea"/>
              </a:rPr>
              <a:t>，维护党的团结统一，重点解决党的领导弱化、党的建设缺失、全面从严治党不力，党的观念淡漠、组织涣散、纪律松弛，管党治党宽松软问题，保证党的组织充分履行职能、发挥领导核心作用，保证全体党员发挥先锋模范作用，保证党的领导干部忠诚干净担当。</a:t>
            </a:r>
            <a:endParaRPr lang="en-US" altLang="zh-CN" sz="2200" dirty="0" smtClean="0">
              <a:latin typeface="+mn-ea"/>
            </a:endParaRPr>
          </a:p>
          <a:p>
            <a:pPr marL="0">
              <a:lnSpc>
                <a:spcPct val="140000"/>
              </a:lnSpc>
              <a:spcBef>
                <a:spcPts val="0"/>
              </a:spcBef>
              <a:buClr>
                <a:srgbClr val="0000FF"/>
              </a:buClr>
              <a:buSzPct val="80000"/>
            </a:pPr>
            <a:r>
              <a:rPr lang="zh-CN" altLang="zh-CN" sz="2200" dirty="0" smtClean="0">
                <a:latin typeface="+mn-ea"/>
              </a:rPr>
              <a:t>党内监督要贯彻民主集中制，依规依纪进行，</a:t>
            </a:r>
            <a:r>
              <a:rPr lang="zh-CN" altLang="zh-CN" sz="2200" dirty="0" smtClean="0">
                <a:solidFill>
                  <a:srgbClr val="0000FF"/>
                </a:solidFill>
                <a:latin typeface="+mn-ea"/>
              </a:rPr>
              <a:t>强化自上而下的组织监督，改进自上而下的民主监督，发挥同级相互监督作用</a:t>
            </a:r>
            <a:r>
              <a:rPr lang="zh-CN" altLang="zh-CN" sz="2200" dirty="0" smtClean="0">
                <a:latin typeface="+mn-ea"/>
              </a:rPr>
              <a:t>。</a:t>
            </a:r>
            <a:endParaRPr lang="en-US" altLang="zh-CN" sz="2200" dirty="0" smtClean="0">
              <a:latin typeface="+mn-ea"/>
            </a:endParaRPr>
          </a:p>
          <a:p>
            <a:pPr marL="0">
              <a:lnSpc>
                <a:spcPct val="140000"/>
              </a:lnSpc>
              <a:spcBef>
                <a:spcPts val="0"/>
              </a:spcBef>
              <a:buClr>
                <a:srgbClr val="0000FF"/>
              </a:buClr>
              <a:buSzPct val="80000"/>
            </a:pPr>
            <a:r>
              <a:rPr lang="zh-CN" altLang="zh-CN" sz="2200" dirty="0" smtClean="0">
                <a:latin typeface="+mn-ea"/>
              </a:rPr>
              <a:t>建立健全党中央统一领导，</a:t>
            </a:r>
            <a:r>
              <a:rPr lang="zh-CN" altLang="zh-CN" sz="2200" b="1" dirty="0" smtClean="0">
                <a:solidFill>
                  <a:srgbClr val="0000FF"/>
                </a:solidFill>
                <a:latin typeface="+mn-ea"/>
              </a:rPr>
              <a:t>党委全面监督，纪律检察机关专责监督，党的工作部门职能监督，党的基层组织日常监督，党员民主监督的党内监督体系</a:t>
            </a:r>
            <a:r>
              <a:rPr lang="zh-CN" altLang="zh-CN" sz="2200" dirty="0" smtClean="0">
                <a:latin typeface="+mn-ea"/>
              </a:rPr>
              <a:t>。</a:t>
            </a:r>
          </a:p>
          <a:p>
            <a:pPr marL="0">
              <a:lnSpc>
                <a:spcPct val="140000"/>
              </a:lnSpc>
              <a:spcBef>
                <a:spcPts val="0"/>
              </a:spcBef>
            </a:pPr>
            <a:endParaRPr lang="zh-CN" altLang="en-US" sz="22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340768"/>
            <a:ext cx="9144000" cy="576064"/>
          </a:xfrm>
        </p:spPr>
        <p:txBody>
          <a:bodyPr/>
          <a:lstStyle/>
          <a:p>
            <a:pPr algn="ctr">
              <a:buNone/>
            </a:pPr>
            <a:r>
              <a:rPr lang="zh-CN" altLang="en-US" b="1" dirty="0" smtClean="0">
                <a:latin typeface="+mn-ea"/>
              </a:rPr>
              <a:t>条例共</a:t>
            </a:r>
            <a:r>
              <a:rPr lang="en-US" altLang="zh-CN" b="1" dirty="0" smtClean="0">
                <a:latin typeface="+mn-ea"/>
              </a:rPr>
              <a:t>8</a:t>
            </a:r>
            <a:r>
              <a:rPr lang="zh-CN" altLang="en-US" b="1" dirty="0" smtClean="0">
                <a:latin typeface="+mn-ea"/>
              </a:rPr>
              <a:t>章，</a:t>
            </a:r>
            <a:r>
              <a:rPr lang="en-US" altLang="zh-CN" b="1" dirty="0" smtClean="0">
                <a:latin typeface="+mn-ea"/>
              </a:rPr>
              <a:t>47</a:t>
            </a:r>
            <a:r>
              <a:rPr lang="zh-CN" altLang="en-US" b="1" dirty="0" smtClean="0">
                <a:latin typeface="+mn-ea"/>
              </a:rPr>
              <a:t>条，分三大板块</a:t>
            </a:r>
          </a:p>
          <a:p>
            <a:pPr algn="ctr">
              <a:buNone/>
            </a:pPr>
            <a:endParaRPr lang="zh-CN" altLang="en-US" b="1" dirty="0">
              <a:latin typeface="+mn-ea"/>
            </a:endParaRPr>
          </a:p>
        </p:txBody>
      </p:sp>
      <p:sp>
        <p:nvSpPr>
          <p:cNvPr id="4" name="标题 1"/>
          <p:cNvSpPr>
            <a:spLocks noGrp="1"/>
          </p:cNvSpPr>
          <p:nvPr>
            <p:ph type="title"/>
          </p:nvPr>
        </p:nvSpPr>
        <p:spPr/>
        <p:txBody>
          <a:bodyPr/>
          <a:lstStyle/>
          <a:p>
            <a:r>
              <a:rPr lang="zh-CN" altLang="en-US" dirty="0" smtClean="0"/>
              <a:t> 中国共产党党内监督条例</a:t>
            </a:r>
            <a:endParaRPr lang="zh-CN" altLang="en-US" dirty="0"/>
          </a:p>
        </p:txBody>
      </p:sp>
      <p:sp>
        <p:nvSpPr>
          <p:cNvPr id="6" name="Oval 4"/>
          <p:cNvSpPr>
            <a:spLocks noChangeArrowheads="1"/>
          </p:cNvSpPr>
          <p:nvPr/>
        </p:nvSpPr>
        <p:spPr bwMode="gray">
          <a:xfrm>
            <a:off x="755576" y="6050439"/>
            <a:ext cx="2291571" cy="321131"/>
          </a:xfrm>
          <a:prstGeom prst="ellipse">
            <a:avLst/>
          </a:prstGeom>
          <a:gradFill rotWithShape="1">
            <a:gsLst>
              <a:gs pos="0">
                <a:srgbClr val="C1CF9D"/>
              </a:gs>
              <a:gs pos="50000">
                <a:srgbClr val="E5EBD5"/>
              </a:gs>
              <a:gs pos="100000">
                <a:srgbClr val="C1CF9D"/>
              </a:gs>
            </a:gsLst>
            <a:lin ang="0" scaled="1"/>
          </a:gradFill>
          <a:ln w="9525" algn="ctr">
            <a:noFill/>
            <a:round/>
            <a:headEnd/>
            <a:tailEnd/>
          </a:ln>
        </p:spPr>
        <p:txBody>
          <a:bodyPr wrap="none" anchor="ctr"/>
          <a:lstStyle/>
          <a:p>
            <a:endParaRPr lang="zh-CN" altLang="zh-CN"/>
          </a:p>
        </p:txBody>
      </p:sp>
      <p:sp>
        <p:nvSpPr>
          <p:cNvPr id="7" name="AutoShape 5"/>
          <p:cNvSpPr>
            <a:spLocks noChangeArrowheads="1"/>
          </p:cNvSpPr>
          <p:nvPr/>
        </p:nvSpPr>
        <p:spPr bwMode="gray">
          <a:xfrm>
            <a:off x="759530" y="5016078"/>
            <a:ext cx="2291571" cy="1365250"/>
          </a:xfrm>
          <a:prstGeom prst="can">
            <a:avLst>
              <a:gd name="adj" fmla="val 33197"/>
            </a:avLst>
          </a:prstGeom>
          <a:gradFill rotWithShape="1">
            <a:gsLst>
              <a:gs pos="0">
                <a:schemeClr val="accent1">
                  <a:gamma/>
                  <a:shade val="46275"/>
                  <a:invGamma/>
                </a:schemeClr>
              </a:gs>
              <a:gs pos="50000">
                <a:schemeClr val="accent1">
                  <a:alpha val="50000"/>
                </a:schemeClr>
              </a:gs>
              <a:gs pos="100000">
                <a:schemeClr val="accent1">
                  <a:gamma/>
                  <a:shade val="46275"/>
                  <a:invGamma/>
                </a:schemeClr>
              </a:gs>
            </a:gsLst>
            <a:lin ang="0" scaled="1"/>
          </a:gradFill>
          <a:ln w="9525">
            <a:noFill/>
            <a:round/>
            <a:headEnd/>
            <a:tailEnd/>
          </a:ln>
          <a:effectLst/>
        </p:spPr>
        <p:txBody>
          <a:bodyPr wrap="none" anchor="ctr"/>
          <a:lstStyle/>
          <a:p>
            <a:pPr>
              <a:defRPr/>
            </a:pPr>
            <a:endParaRPr lang="zh-CN" altLang="en-US"/>
          </a:p>
        </p:txBody>
      </p:sp>
      <p:sp>
        <p:nvSpPr>
          <p:cNvPr id="9" name="Oval 7"/>
          <p:cNvSpPr>
            <a:spLocks noChangeArrowheads="1"/>
          </p:cNvSpPr>
          <p:nvPr/>
        </p:nvSpPr>
        <p:spPr bwMode="gray">
          <a:xfrm>
            <a:off x="755576" y="4755039"/>
            <a:ext cx="2291571" cy="321131"/>
          </a:xfrm>
          <a:prstGeom prst="ellipse">
            <a:avLst/>
          </a:prstGeom>
          <a:gradFill rotWithShape="1">
            <a:gsLst>
              <a:gs pos="0">
                <a:srgbClr val="C1CF9D"/>
              </a:gs>
              <a:gs pos="50000">
                <a:srgbClr val="E5EBD5"/>
              </a:gs>
              <a:gs pos="100000">
                <a:srgbClr val="C1CF9D"/>
              </a:gs>
            </a:gsLst>
            <a:lin ang="0" scaled="1"/>
          </a:gradFill>
          <a:ln w="9525" algn="ctr">
            <a:noFill/>
            <a:round/>
            <a:headEnd/>
            <a:tailEnd/>
          </a:ln>
        </p:spPr>
        <p:txBody>
          <a:bodyPr wrap="none" anchor="ctr"/>
          <a:lstStyle/>
          <a:p>
            <a:endParaRPr lang="zh-CN" altLang="zh-CN"/>
          </a:p>
        </p:txBody>
      </p:sp>
      <p:sp>
        <p:nvSpPr>
          <p:cNvPr id="10" name="AutoShape 8"/>
          <p:cNvSpPr>
            <a:spLocks noChangeArrowheads="1"/>
          </p:cNvSpPr>
          <p:nvPr/>
        </p:nvSpPr>
        <p:spPr bwMode="gray">
          <a:xfrm>
            <a:off x="755576" y="3791942"/>
            <a:ext cx="2291571" cy="1365250"/>
          </a:xfrm>
          <a:prstGeom prst="can">
            <a:avLst>
              <a:gd name="adj" fmla="val 33197"/>
            </a:avLst>
          </a:prstGeom>
          <a:gradFill rotWithShape="1">
            <a:gsLst>
              <a:gs pos="0">
                <a:schemeClr val="accent6">
                  <a:lumMod val="75000"/>
                </a:schemeClr>
              </a:gs>
              <a:gs pos="50000">
                <a:schemeClr val="folHlink">
                  <a:alpha val="50000"/>
                </a:schemeClr>
              </a:gs>
              <a:gs pos="100000">
                <a:schemeClr val="folHlink">
                  <a:gamma/>
                  <a:shade val="46275"/>
                  <a:invGamma/>
                </a:schemeClr>
              </a:gs>
            </a:gsLst>
            <a:lin ang="0" scaled="1"/>
          </a:gradFill>
          <a:ln w="9525">
            <a:noFill/>
            <a:round/>
            <a:headEnd/>
            <a:tailEnd/>
          </a:ln>
          <a:effectLst/>
        </p:spPr>
        <p:txBody>
          <a:bodyPr wrap="none" anchor="ctr"/>
          <a:lstStyle/>
          <a:p>
            <a:pPr>
              <a:defRPr/>
            </a:pPr>
            <a:endParaRPr lang="zh-CN" altLang="en-US"/>
          </a:p>
        </p:txBody>
      </p:sp>
      <p:sp>
        <p:nvSpPr>
          <p:cNvPr id="12" name="Oval 10"/>
          <p:cNvSpPr>
            <a:spLocks noChangeArrowheads="1"/>
          </p:cNvSpPr>
          <p:nvPr/>
        </p:nvSpPr>
        <p:spPr bwMode="gray">
          <a:xfrm>
            <a:off x="755576" y="3383439"/>
            <a:ext cx="2291571" cy="321131"/>
          </a:xfrm>
          <a:prstGeom prst="ellipse">
            <a:avLst/>
          </a:prstGeom>
          <a:gradFill rotWithShape="1">
            <a:gsLst>
              <a:gs pos="0">
                <a:srgbClr val="C1CF9D"/>
              </a:gs>
              <a:gs pos="50000">
                <a:srgbClr val="E5EBD5"/>
              </a:gs>
              <a:gs pos="100000">
                <a:srgbClr val="C1CF9D"/>
              </a:gs>
            </a:gsLst>
            <a:lin ang="0" scaled="1"/>
          </a:gradFill>
          <a:ln w="9525" algn="ctr">
            <a:noFill/>
            <a:round/>
            <a:headEnd/>
            <a:tailEnd/>
          </a:ln>
        </p:spPr>
        <p:txBody>
          <a:bodyPr wrap="none" anchor="ctr"/>
          <a:lstStyle/>
          <a:p>
            <a:endParaRPr lang="zh-CN" altLang="zh-CN"/>
          </a:p>
        </p:txBody>
      </p:sp>
      <p:sp>
        <p:nvSpPr>
          <p:cNvPr id="13" name="AutoShape 11"/>
          <p:cNvSpPr>
            <a:spLocks noChangeArrowheads="1"/>
          </p:cNvSpPr>
          <p:nvPr/>
        </p:nvSpPr>
        <p:spPr bwMode="gray">
          <a:xfrm>
            <a:off x="759530" y="2349078"/>
            <a:ext cx="2291571" cy="1365250"/>
          </a:xfrm>
          <a:prstGeom prst="can">
            <a:avLst>
              <a:gd name="adj" fmla="val 33197"/>
            </a:avLst>
          </a:prstGeom>
          <a:gradFill rotWithShape="1">
            <a:gsLst>
              <a:gs pos="0">
                <a:schemeClr val="accent2">
                  <a:gamma/>
                  <a:shade val="46275"/>
                  <a:invGamma/>
                </a:schemeClr>
              </a:gs>
              <a:gs pos="50000">
                <a:schemeClr val="accent2">
                  <a:alpha val="50000"/>
                </a:schemeClr>
              </a:gs>
              <a:gs pos="100000">
                <a:schemeClr val="accent2">
                  <a:gamma/>
                  <a:shade val="46275"/>
                  <a:invGamma/>
                </a:schemeClr>
              </a:gs>
            </a:gsLst>
            <a:lin ang="0" scaled="1"/>
          </a:gradFill>
          <a:ln w="9525">
            <a:noFill/>
            <a:round/>
            <a:headEnd/>
            <a:tailEnd/>
          </a:ln>
          <a:effectLst/>
        </p:spPr>
        <p:txBody>
          <a:bodyPr wrap="none" anchor="ctr"/>
          <a:lstStyle/>
          <a:p>
            <a:pPr>
              <a:defRPr/>
            </a:pPr>
            <a:endParaRPr lang="zh-CN" altLang="en-US"/>
          </a:p>
        </p:txBody>
      </p:sp>
      <p:sp>
        <p:nvSpPr>
          <p:cNvPr id="14" name="AutoShape 12"/>
          <p:cNvSpPr>
            <a:spLocks noChangeArrowheads="1"/>
          </p:cNvSpPr>
          <p:nvPr/>
        </p:nvSpPr>
        <p:spPr bwMode="gray">
          <a:xfrm>
            <a:off x="3043164" y="2577678"/>
            <a:ext cx="4722812" cy="911225"/>
          </a:xfrm>
          <a:prstGeom prst="roundRect">
            <a:avLst>
              <a:gd name="adj" fmla="val 11505"/>
            </a:avLst>
          </a:prstGeom>
          <a:gradFill rotWithShape="1">
            <a:gsLst>
              <a:gs pos="0">
                <a:schemeClr val="accent2"/>
              </a:gs>
              <a:gs pos="100000">
                <a:schemeClr val="bg1"/>
              </a:gs>
            </a:gsLst>
            <a:lin ang="0" scaled="1"/>
          </a:gradFill>
          <a:ln w="6350" algn="ctr">
            <a:noFill/>
            <a:prstDash val="sysDot"/>
            <a:round/>
            <a:headEnd/>
            <a:tailEnd/>
          </a:ln>
        </p:spPr>
        <p:txBody>
          <a:bodyPr wrap="none" anchor="ctr"/>
          <a:lstStyle/>
          <a:p>
            <a:endParaRPr lang="zh-CN" altLang="zh-CN"/>
          </a:p>
        </p:txBody>
      </p:sp>
      <p:sp>
        <p:nvSpPr>
          <p:cNvPr id="15" name="Text Box 13"/>
          <p:cNvSpPr txBox="1">
            <a:spLocks noChangeArrowheads="1"/>
          </p:cNvSpPr>
          <p:nvPr/>
        </p:nvSpPr>
        <p:spPr bwMode="white">
          <a:xfrm>
            <a:off x="755576" y="2942803"/>
            <a:ext cx="2128838" cy="396875"/>
          </a:xfrm>
          <a:prstGeom prst="rect">
            <a:avLst/>
          </a:prstGeom>
          <a:noFill/>
          <a:ln w="9525" algn="ctr">
            <a:noFill/>
            <a:miter lim="800000"/>
            <a:headEnd/>
            <a:tailEnd/>
          </a:ln>
        </p:spPr>
        <p:txBody>
          <a:bodyPr>
            <a:spAutoFit/>
          </a:bodyPr>
          <a:lstStyle/>
          <a:p>
            <a:pPr algn="ctr">
              <a:spcBef>
                <a:spcPct val="50000"/>
              </a:spcBef>
            </a:pPr>
            <a:r>
              <a:rPr lang="en-US" altLang="zh-CN" sz="2000" b="1" dirty="0">
                <a:solidFill>
                  <a:srgbClr val="FFFFFF"/>
                </a:solidFill>
              </a:rPr>
              <a:t>  </a:t>
            </a:r>
            <a:r>
              <a:rPr lang="zh-CN" altLang="en-US" sz="2000" b="1" dirty="0" smtClean="0">
                <a:solidFill>
                  <a:srgbClr val="FFFFFF"/>
                </a:solidFill>
              </a:rPr>
              <a:t>第一板块</a:t>
            </a:r>
            <a:endParaRPr lang="en-US" altLang="zh-CN" sz="2000" b="1" dirty="0">
              <a:solidFill>
                <a:srgbClr val="FFFFFF"/>
              </a:solidFill>
            </a:endParaRPr>
          </a:p>
        </p:txBody>
      </p:sp>
      <p:sp>
        <p:nvSpPr>
          <p:cNvPr id="16" name="Text Box 14"/>
          <p:cNvSpPr txBox="1">
            <a:spLocks noChangeArrowheads="1"/>
          </p:cNvSpPr>
          <p:nvPr/>
        </p:nvSpPr>
        <p:spPr bwMode="gray">
          <a:xfrm>
            <a:off x="3501776" y="2636912"/>
            <a:ext cx="4958655" cy="784830"/>
          </a:xfrm>
          <a:prstGeom prst="rect">
            <a:avLst/>
          </a:prstGeom>
          <a:noFill/>
          <a:ln w="9525" algn="ctr">
            <a:noFill/>
            <a:miter lim="800000"/>
            <a:headEnd/>
            <a:tailEnd/>
          </a:ln>
        </p:spPr>
        <p:txBody>
          <a:bodyPr wrap="square">
            <a:spAutoFit/>
          </a:bodyPr>
          <a:lstStyle/>
          <a:p>
            <a:pPr>
              <a:spcBef>
                <a:spcPct val="50000"/>
              </a:spcBef>
              <a:buFontTx/>
              <a:buChar char="•"/>
            </a:pPr>
            <a:r>
              <a:rPr lang="en-US" altLang="zh-CN" b="1" dirty="0">
                <a:solidFill>
                  <a:srgbClr val="000000"/>
                </a:solidFill>
              </a:rPr>
              <a:t> </a:t>
            </a:r>
            <a:r>
              <a:rPr lang="zh-CN" altLang="en-US" b="1" dirty="0" smtClean="0">
                <a:solidFill>
                  <a:srgbClr val="000000"/>
                </a:solidFill>
              </a:rPr>
              <a:t>第一章是总则，共</a:t>
            </a:r>
            <a:r>
              <a:rPr lang="en-US" altLang="zh-CN" b="1" dirty="0" smtClean="0">
                <a:solidFill>
                  <a:srgbClr val="000000"/>
                </a:solidFill>
              </a:rPr>
              <a:t>9</a:t>
            </a:r>
            <a:r>
              <a:rPr lang="zh-CN" altLang="en-US" b="1" dirty="0" smtClean="0">
                <a:solidFill>
                  <a:srgbClr val="000000"/>
                </a:solidFill>
              </a:rPr>
              <a:t>条</a:t>
            </a:r>
            <a:endParaRPr lang="en-US" altLang="zh-CN" b="1" dirty="0">
              <a:solidFill>
                <a:srgbClr val="000000"/>
              </a:solidFill>
            </a:endParaRPr>
          </a:p>
          <a:p>
            <a:pPr>
              <a:spcBef>
                <a:spcPct val="50000"/>
              </a:spcBef>
              <a:buFontTx/>
              <a:buChar char="•"/>
            </a:pPr>
            <a:r>
              <a:rPr lang="en-US" altLang="zh-CN" b="1" dirty="0">
                <a:solidFill>
                  <a:srgbClr val="000000"/>
                </a:solidFill>
              </a:rPr>
              <a:t> </a:t>
            </a:r>
            <a:r>
              <a:rPr lang="zh-CN" altLang="en-US" b="1" dirty="0" smtClean="0">
                <a:solidFill>
                  <a:srgbClr val="000000"/>
                </a:solidFill>
              </a:rPr>
              <a:t>主要明确条例制定目的和依据</a:t>
            </a:r>
            <a:endParaRPr lang="en-US" altLang="zh-CN" b="1" dirty="0">
              <a:solidFill>
                <a:srgbClr val="000000"/>
              </a:solidFill>
            </a:endParaRPr>
          </a:p>
        </p:txBody>
      </p:sp>
      <p:sp>
        <p:nvSpPr>
          <p:cNvPr id="17" name="Text Box 15"/>
          <p:cNvSpPr txBox="1">
            <a:spLocks noChangeArrowheads="1"/>
          </p:cNvSpPr>
          <p:nvPr/>
        </p:nvSpPr>
        <p:spPr bwMode="white">
          <a:xfrm>
            <a:off x="755576" y="4319166"/>
            <a:ext cx="2128838" cy="396875"/>
          </a:xfrm>
          <a:prstGeom prst="rect">
            <a:avLst/>
          </a:prstGeom>
          <a:noFill/>
          <a:ln w="9525" algn="ctr">
            <a:noFill/>
            <a:miter lim="800000"/>
            <a:headEnd/>
            <a:tailEnd/>
          </a:ln>
        </p:spPr>
        <p:txBody>
          <a:bodyPr>
            <a:spAutoFit/>
          </a:bodyPr>
          <a:lstStyle/>
          <a:p>
            <a:pPr algn="ctr">
              <a:spcBef>
                <a:spcPct val="50000"/>
              </a:spcBef>
            </a:pPr>
            <a:r>
              <a:rPr lang="zh-CN" altLang="en-US" sz="2000" b="1" dirty="0" smtClean="0">
                <a:solidFill>
                  <a:srgbClr val="FFFFFF"/>
                </a:solidFill>
              </a:rPr>
              <a:t>第二板块</a:t>
            </a:r>
            <a:endParaRPr lang="en-US" altLang="zh-CN" sz="2000" b="1" dirty="0">
              <a:solidFill>
                <a:srgbClr val="FFFFFF"/>
              </a:solidFill>
            </a:endParaRPr>
          </a:p>
        </p:txBody>
      </p:sp>
      <p:sp>
        <p:nvSpPr>
          <p:cNvPr id="18" name="Text Box 16"/>
          <p:cNvSpPr txBox="1">
            <a:spLocks noChangeArrowheads="1"/>
          </p:cNvSpPr>
          <p:nvPr/>
        </p:nvSpPr>
        <p:spPr bwMode="white">
          <a:xfrm>
            <a:off x="755576" y="5649491"/>
            <a:ext cx="2128838" cy="396875"/>
          </a:xfrm>
          <a:prstGeom prst="rect">
            <a:avLst/>
          </a:prstGeom>
          <a:noFill/>
          <a:ln w="9525" algn="ctr">
            <a:noFill/>
            <a:miter lim="800000"/>
            <a:headEnd/>
            <a:tailEnd/>
          </a:ln>
        </p:spPr>
        <p:txBody>
          <a:bodyPr>
            <a:spAutoFit/>
          </a:bodyPr>
          <a:lstStyle/>
          <a:p>
            <a:pPr algn="ctr">
              <a:spcBef>
                <a:spcPct val="50000"/>
              </a:spcBef>
            </a:pPr>
            <a:r>
              <a:rPr lang="en-US" altLang="zh-CN" sz="2000" b="1" dirty="0">
                <a:solidFill>
                  <a:srgbClr val="FFFFFF"/>
                </a:solidFill>
              </a:rPr>
              <a:t>  </a:t>
            </a:r>
            <a:r>
              <a:rPr lang="zh-CN" altLang="en-US" sz="2000" b="1" dirty="0" smtClean="0">
                <a:solidFill>
                  <a:srgbClr val="FFFFFF"/>
                </a:solidFill>
              </a:rPr>
              <a:t>第三板块</a:t>
            </a:r>
            <a:endParaRPr lang="en-US" altLang="zh-CN" sz="2000" b="1" dirty="0">
              <a:solidFill>
                <a:srgbClr val="FFFFFF"/>
              </a:solidFill>
            </a:endParaRPr>
          </a:p>
        </p:txBody>
      </p:sp>
      <p:sp>
        <p:nvSpPr>
          <p:cNvPr id="19" name="AutoShape 17"/>
          <p:cNvSpPr>
            <a:spLocks noChangeArrowheads="1"/>
          </p:cNvSpPr>
          <p:nvPr/>
        </p:nvSpPr>
        <p:spPr bwMode="gray">
          <a:xfrm>
            <a:off x="3039989" y="3942928"/>
            <a:ext cx="4649787" cy="1086470"/>
          </a:xfrm>
          <a:prstGeom prst="roundRect">
            <a:avLst>
              <a:gd name="adj" fmla="val 11505"/>
            </a:avLst>
          </a:prstGeom>
          <a:gradFill rotWithShape="1">
            <a:gsLst>
              <a:gs pos="0">
                <a:schemeClr val="accent6">
                  <a:lumMod val="75000"/>
                </a:schemeClr>
              </a:gs>
              <a:gs pos="100000">
                <a:schemeClr val="bg1"/>
              </a:gs>
            </a:gsLst>
            <a:lin ang="0" scaled="1"/>
          </a:gradFill>
          <a:ln w="6350" algn="ctr">
            <a:noFill/>
            <a:prstDash val="sysDot"/>
            <a:round/>
            <a:headEnd/>
            <a:tailEnd/>
          </a:ln>
        </p:spPr>
        <p:txBody>
          <a:bodyPr wrap="none" anchor="ctr"/>
          <a:lstStyle/>
          <a:p>
            <a:endParaRPr lang="zh-CN" altLang="zh-CN"/>
          </a:p>
        </p:txBody>
      </p:sp>
      <p:sp>
        <p:nvSpPr>
          <p:cNvPr id="20" name="Text Box 18"/>
          <p:cNvSpPr txBox="1">
            <a:spLocks noChangeArrowheads="1"/>
          </p:cNvSpPr>
          <p:nvPr/>
        </p:nvSpPr>
        <p:spPr bwMode="gray">
          <a:xfrm>
            <a:off x="3491880" y="3949278"/>
            <a:ext cx="4968552" cy="830997"/>
          </a:xfrm>
          <a:prstGeom prst="rect">
            <a:avLst/>
          </a:prstGeom>
          <a:noFill/>
          <a:ln w="9525" algn="ctr">
            <a:noFill/>
            <a:miter lim="800000"/>
            <a:headEnd/>
            <a:tailEnd/>
          </a:ln>
        </p:spPr>
        <p:txBody>
          <a:bodyPr wrap="square">
            <a:spAutoFit/>
          </a:bodyPr>
          <a:lstStyle/>
          <a:p>
            <a:pPr>
              <a:spcBef>
                <a:spcPct val="50000"/>
              </a:spcBef>
              <a:buFontTx/>
              <a:buChar char="•"/>
            </a:pPr>
            <a:r>
              <a:rPr lang="en-US" altLang="zh-CN" sz="1600" b="1" dirty="0">
                <a:solidFill>
                  <a:srgbClr val="000000"/>
                </a:solidFill>
              </a:rPr>
              <a:t> </a:t>
            </a:r>
            <a:r>
              <a:rPr lang="zh-CN" altLang="en-US" sz="1600" b="1" dirty="0" smtClean="0">
                <a:solidFill>
                  <a:srgbClr val="000000"/>
                </a:solidFill>
              </a:rPr>
              <a:t>第二章至第五章，分别就党的中央组织、党委（党组）、党的纪律检查委员会、基层党组织和党员这四类监督主体的监督职责以及相应监督制度作出规定</a:t>
            </a:r>
            <a:endParaRPr lang="en-US" altLang="zh-CN" sz="1600" b="1" dirty="0">
              <a:solidFill>
                <a:srgbClr val="000000"/>
              </a:solidFill>
            </a:endParaRPr>
          </a:p>
        </p:txBody>
      </p:sp>
      <p:sp>
        <p:nvSpPr>
          <p:cNvPr id="21" name="AutoShape 19"/>
          <p:cNvSpPr>
            <a:spLocks noChangeArrowheads="1"/>
          </p:cNvSpPr>
          <p:nvPr/>
        </p:nvSpPr>
        <p:spPr bwMode="gray">
          <a:xfrm>
            <a:off x="3039989" y="5241503"/>
            <a:ext cx="4649787" cy="911225"/>
          </a:xfrm>
          <a:prstGeom prst="roundRect">
            <a:avLst>
              <a:gd name="adj" fmla="val 11505"/>
            </a:avLst>
          </a:prstGeom>
          <a:gradFill rotWithShape="1">
            <a:gsLst>
              <a:gs pos="0">
                <a:schemeClr val="accent1"/>
              </a:gs>
              <a:gs pos="100000">
                <a:schemeClr val="bg1"/>
              </a:gs>
            </a:gsLst>
            <a:lin ang="0" scaled="1"/>
          </a:gradFill>
          <a:ln w="6350" algn="ctr">
            <a:noFill/>
            <a:prstDash val="sysDot"/>
            <a:round/>
            <a:headEnd/>
            <a:tailEnd/>
          </a:ln>
        </p:spPr>
        <p:txBody>
          <a:bodyPr wrap="none" anchor="ctr"/>
          <a:lstStyle/>
          <a:p>
            <a:endParaRPr lang="zh-CN" altLang="zh-CN"/>
          </a:p>
        </p:txBody>
      </p:sp>
      <p:sp>
        <p:nvSpPr>
          <p:cNvPr id="22" name="Text Box 20"/>
          <p:cNvSpPr txBox="1">
            <a:spLocks noChangeArrowheads="1"/>
          </p:cNvSpPr>
          <p:nvPr/>
        </p:nvSpPr>
        <p:spPr bwMode="gray">
          <a:xfrm>
            <a:off x="3515072" y="5301208"/>
            <a:ext cx="4960242" cy="784830"/>
          </a:xfrm>
          <a:prstGeom prst="rect">
            <a:avLst/>
          </a:prstGeom>
          <a:noFill/>
          <a:ln w="9525" algn="ctr">
            <a:noFill/>
            <a:miter lim="800000"/>
            <a:headEnd/>
            <a:tailEnd/>
          </a:ln>
        </p:spPr>
        <p:txBody>
          <a:bodyPr wrap="square">
            <a:spAutoFit/>
          </a:bodyPr>
          <a:lstStyle/>
          <a:p>
            <a:pPr>
              <a:lnSpc>
                <a:spcPct val="150000"/>
              </a:lnSpc>
              <a:spcBef>
                <a:spcPct val="50000"/>
              </a:spcBef>
              <a:buFontTx/>
              <a:buChar char="•"/>
            </a:pPr>
            <a:r>
              <a:rPr lang="en-US" altLang="zh-CN" sz="1600" b="1" dirty="0">
                <a:solidFill>
                  <a:srgbClr val="000000"/>
                </a:solidFill>
              </a:rPr>
              <a:t> </a:t>
            </a:r>
            <a:r>
              <a:rPr lang="zh-CN" altLang="en-US" sz="1600" b="1" dirty="0" smtClean="0">
                <a:solidFill>
                  <a:srgbClr val="000000"/>
                </a:solidFill>
              </a:rPr>
              <a:t>第六章至第八章，</a:t>
            </a:r>
            <a:r>
              <a:rPr lang="en-US" altLang="zh-CN" sz="1600" b="1" dirty="0" smtClean="0">
                <a:solidFill>
                  <a:srgbClr val="000000"/>
                </a:solidFill>
              </a:rPr>
              <a:t>11</a:t>
            </a:r>
            <a:r>
              <a:rPr lang="zh-CN" altLang="en-US" sz="1600" b="1" dirty="0" smtClean="0">
                <a:solidFill>
                  <a:srgbClr val="000000"/>
                </a:solidFill>
              </a:rPr>
              <a:t>条，分别就党内监督和外部监督相结合、整改和保障、附则等作出规定</a:t>
            </a:r>
            <a:endParaRPr lang="en-US" altLang="zh-CN" sz="1600" b="1" dirty="0">
              <a:solidFill>
                <a:srgbClr val="000000"/>
              </a:solidFill>
            </a:endParaRPr>
          </a:p>
        </p:txBody>
      </p:sp>
      <p:sp>
        <p:nvSpPr>
          <p:cNvPr id="23" name="AutoShape 21"/>
          <p:cNvSpPr>
            <a:spLocks noChangeArrowheads="1"/>
          </p:cNvSpPr>
          <p:nvPr/>
        </p:nvSpPr>
        <p:spPr bwMode="gray">
          <a:xfrm>
            <a:off x="3043164" y="2882478"/>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lang="zh-CN" altLang="zh-CN"/>
          </a:p>
        </p:txBody>
      </p:sp>
      <p:sp>
        <p:nvSpPr>
          <p:cNvPr id="24" name="AutoShape 22"/>
          <p:cNvSpPr>
            <a:spLocks noChangeArrowheads="1"/>
          </p:cNvSpPr>
          <p:nvPr/>
        </p:nvSpPr>
        <p:spPr bwMode="gray">
          <a:xfrm>
            <a:off x="3051101" y="4171528"/>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lang="zh-CN" altLang="zh-CN"/>
          </a:p>
        </p:txBody>
      </p:sp>
      <p:sp>
        <p:nvSpPr>
          <p:cNvPr id="25" name="AutoShape 23"/>
          <p:cNvSpPr>
            <a:spLocks noChangeArrowheads="1"/>
          </p:cNvSpPr>
          <p:nvPr/>
        </p:nvSpPr>
        <p:spPr bwMode="gray">
          <a:xfrm>
            <a:off x="3041576" y="5517728"/>
            <a:ext cx="533400" cy="381000"/>
          </a:xfrm>
          <a:prstGeom prst="rightArrow">
            <a:avLst>
              <a:gd name="adj1" fmla="val 50000"/>
              <a:gd name="adj2" fmla="val 58333"/>
            </a:avLst>
          </a:prstGeom>
          <a:solidFill>
            <a:srgbClr val="FFFFFF"/>
          </a:solidFill>
          <a:ln w="9525">
            <a:noFill/>
            <a:miter lim="800000"/>
            <a:headEnd/>
            <a:tailEnd/>
          </a:ln>
        </p:spPr>
        <p:txBody>
          <a:bodyPr wrap="none" anchor="ctr"/>
          <a:lstStyle/>
          <a:p>
            <a:endParaRPr lang="zh-CN" altLang="zh-CN"/>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3"/>
          <p:cNvSpPr>
            <a:spLocks noChangeArrowheads="1"/>
          </p:cNvSpPr>
          <p:nvPr/>
        </p:nvSpPr>
        <p:spPr bwMode="gray">
          <a:xfrm rot="5400000">
            <a:off x="-1548679" y="1792287"/>
            <a:ext cx="4430712" cy="4430713"/>
          </a:xfrm>
          <a:custGeom>
            <a:avLst/>
            <a:gdLst>
              <a:gd name="G0" fmla="+- 10527 0 0"/>
              <a:gd name="G1" fmla="+- 11670910 0 0"/>
              <a:gd name="G2" fmla="+- 0 0 11670910"/>
              <a:gd name="T0" fmla="*/ 0 256 1"/>
              <a:gd name="T1" fmla="*/ 180 256 1"/>
              <a:gd name="G3" fmla="+- 11670910 T0 T1"/>
              <a:gd name="T2" fmla="*/ 0 256 1"/>
              <a:gd name="T3" fmla="*/ 90 256 1"/>
              <a:gd name="G4" fmla="+- 11670910 T2 T3"/>
              <a:gd name="G5" fmla="*/ G4 2 1"/>
              <a:gd name="T4" fmla="*/ 90 256 1"/>
              <a:gd name="T5" fmla="*/ 0 256 1"/>
              <a:gd name="G6" fmla="+- 11670910 T4 T5"/>
              <a:gd name="G7" fmla="*/ G6 2 1"/>
              <a:gd name="G8" fmla="abs 1167091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27"/>
              <a:gd name="G18" fmla="*/ 10527 1 2"/>
              <a:gd name="G19" fmla="+- G18 5400 0"/>
              <a:gd name="G20" fmla="cos G19 11670910"/>
              <a:gd name="G21" fmla="sin G19 11670910"/>
              <a:gd name="G22" fmla="+- G20 10800 0"/>
              <a:gd name="G23" fmla="+- G21 10800 0"/>
              <a:gd name="G24" fmla="+- 10800 0 G20"/>
              <a:gd name="G25" fmla="+- 10527 10800 0"/>
              <a:gd name="G26" fmla="?: G9 G17 G25"/>
              <a:gd name="G27" fmla="?: G9 0 21600"/>
              <a:gd name="G28" fmla="cos 10800 11670910"/>
              <a:gd name="G29" fmla="sin 10800 11670910"/>
              <a:gd name="G30" fmla="sin 10527 11670910"/>
              <a:gd name="G31" fmla="+- G28 10800 0"/>
              <a:gd name="G32" fmla="+- G29 10800 0"/>
              <a:gd name="G33" fmla="+- G30 10800 0"/>
              <a:gd name="G34" fmla="?: G4 0 G31"/>
              <a:gd name="G35" fmla="?: 11670910 G34 0"/>
              <a:gd name="G36" fmla="?: G6 G35 G31"/>
              <a:gd name="G37" fmla="+- 21600 0 G36"/>
              <a:gd name="G38" fmla="?: G4 0 G33"/>
              <a:gd name="G39" fmla="?: 11670910 G38 G32"/>
              <a:gd name="G40" fmla="?: G6 G39 0"/>
              <a:gd name="G41" fmla="?: G4 G32 21600"/>
              <a:gd name="G42" fmla="?: G6 G41 G33"/>
              <a:gd name="T12" fmla="*/ 10800 w 21600"/>
              <a:gd name="T13" fmla="*/ 0 h 21600"/>
              <a:gd name="T14" fmla="*/ 141 w 21600"/>
              <a:gd name="T15" fmla="*/ 11156 h 21600"/>
              <a:gd name="T16" fmla="*/ 10800 w 21600"/>
              <a:gd name="T17" fmla="*/ 273 h 21600"/>
              <a:gd name="T18" fmla="*/ 21459 w 21600"/>
              <a:gd name="T19" fmla="*/ 11156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78" y="11151"/>
                </a:moveTo>
                <a:cubicBezTo>
                  <a:pt x="274" y="11034"/>
                  <a:pt x="273" y="10917"/>
                  <a:pt x="273" y="10800"/>
                </a:cubicBezTo>
                <a:cubicBezTo>
                  <a:pt x="273" y="4986"/>
                  <a:pt x="4986" y="273"/>
                  <a:pt x="10800" y="273"/>
                </a:cubicBezTo>
                <a:cubicBezTo>
                  <a:pt x="16613" y="273"/>
                  <a:pt x="21327" y="4986"/>
                  <a:pt x="21327" y="10800"/>
                </a:cubicBezTo>
                <a:cubicBezTo>
                  <a:pt x="21327" y="10917"/>
                  <a:pt x="21325" y="11034"/>
                  <a:pt x="21321" y="11151"/>
                </a:cubicBezTo>
                <a:lnTo>
                  <a:pt x="21593" y="11161"/>
                </a:lnTo>
                <a:cubicBezTo>
                  <a:pt x="21597" y="11040"/>
                  <a:pt x="21600" y="10920"/>
                  <a:pt x="21600" y="10800"/>
                </a:cubicBezTo>
                <a:cubicBezTo>
                  <a:pt x="21600" y="4835"/>
                  <a:pt x="16764" y="0"/>
                  <a:pt x="10800" y="0"/>
                </a:cubicBezTo>
                <a:cubicBezTo>
                  <a:pt x="4835" y="0"/>
                  <a:pt x="0" y="4835"/>
                  <a:pt x="0" y="10800"/>
                </a:cubicBezTo>
                <a:cubicBezTo>
                  <a:pt x="-1" y="10920"/>
                  <a:pt x="2" y="11040"/>
                  <a:pt x="6" y="11161"/>
                </a:cubicBezTo>
                <a:close/>
              </a:path>
            </a:pathLst>
          </a:custGeom>
          <a:gradFill rotWithShape="0">
            <a:gsLst>
              <a:gs pos="0">
                <a:schemeClr val="hlink">
                  <a:gamma/>
                  <a:tint val="0"/>
                  <a:invGamma/>
                  <a:alpha val="0"/>
                </a:schemeClr>
              </a:gs>
              <a:gs pos="100000">
                <a:schemeClr val="hlink"/>
              </a:gs>
            </a:gsLst>
            <a:lin ang="0" scaled="1"/>
          </a:gradFill>
          <a:ln w="9525" algn="ctr">
            <a:noFill/>
            <a:miter lim="800000"/>
            <a:headEnd/>
            <a:tailEnd/>
          </a:ln>
          <a:effectLst/>
        </p:spPr>
        <p:txBody>
          <a:bodyPr wrap="none" anchor="ctr"/>
          <a:lstStyle/>
          <a:p>
            <a:pPr>
              <a:defRPr/>
            </a:pPr>
            <a:endParaRPr lang="zh-CN" altLang="en-US"/>
          </a:p>
        </p:txBody>
      </p:sp>
      <p:sp>
        <p:nvSpPr>
          <p:cNvPr id="64517" name="AutoShape 4"/>
          <p:cNvSpPr>
            <a:spLocks noChangeArrowheads="1"/>
          </p:cNvSpPr>
          <p:nvPr/>
        </p:nvSpPr>
        <p:spPr bwMode="gray">
          <a:xfrm rot="5400000">
            <a:off x="-1212156" y="1917626"/>
            <a:ext cx="3768725" cy="3767138"/>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7835 h 21600"/>
            </a:gdLst>
            <a:ahLst/>
            <a:cxnLst>
              <a:cxn ang="T8">
                <a:pos x="T0" y="T1"/>
              </a:cxn>
              <a:cxn ang="T9">
                <a:pos x="T2" y="T3"/>
              </a:cxn>
              <a:cxn ang="T10">
                <a:pos x="T4" y="T5"/>
              </a:cxn>
              <a:cxn ang="T11">
                <a:pos x="T6" y="T7"/>
              </a:cxn>
            </a:cxnLst>
            <a:rect l="T12" t="T13" r="T14" b="T15"/>
            <a:pathLst>
              <a:path w="21600" h="21600">
                <a:moveTo>
                  <a:pt x="10056" y="10807"/>
                </a:moveTo>
                <a:cubicBezTo>
                  <a:pt x="10056" y="10805"/>
                  <a:pt x="10056" y="10802"/>
                  <a:pt x="10056" y="10800"/>
                </a:cubicBezTo>
                <a:cubicBezTo>
                  <a:pt x="10056" y="10389"/>
                  <a:pt x="10389" y="10056"/>
                  <a:pt x="10800" y="10056"/>
                </a:cubicBezTo>
                <a:cubicBezTo>
                  <a:pt x="11210" y="10056"/>
                  <a:pt x="11544" y="10389"/>
                  <a:pt x="11544" y="10800"/>
                </a:cubicBezTo>
                <a:cubicBezTo>
                  <a:pt x="11544" y="10802"/>
                  <a:pt x="11543" y="10805"/>
                  <a:pt x="11543" y="10807"/>
                </a:cubicBezTo>
                <a:lnTo>
                  <a:pt x="21599" y="10916"/>
                </a:lnTo>
                <a:cubicBezTo>
                  <a:pt x="21599" y="10877"/>
                  <a:pt x="21600" y="10838"/>
                  <a:pt x="21600" y="10800"/>
                </a:cubicBezTo>
                <a:cubicBezTo>
                  <a:pt x="21600" y="4835"/>
                  <a:pt x="16764" y="0"/>
                  <a:pt x="10800" y="0"/>
                </a:cubicBezTo>
                <a:cubicBezTo>
                  <a:pt x="4835" y="0"/>
                  <a:pt x="0" y="4835"/>
                  <a:pt x="0" y="10800"/>
                </a:cubicBezTo>
                <a:cubicBezTo>
                  <a:pt x="-1" y="10838"/>
                  <a:pt x="0" y="10877"/>
                  <a:pt x="0" y="10916"/>
                </a:cubicBezTo>
                <a:close/>
              </a:path>
            </a:pathLst>
          </a:custGeom>
          <a:solidFill>
            <a:schemeClr val="accent1">
              <a:alpha val="50000"/>
            </a:schemeClr>
          </a:solidFill>
          <a:ln w="9525" algn="ctr">
            <a:noFill/>
            <a:miter lim="800000"/>
            <a:headEnd/>
            <a:tailEnd/>
          </a:ln>
        </p:spPr>
        <p:txBody>
          <a:bodyPr wrap="none" anchor="ctr"/>
          <a:lstStyle/>
          <a:p>
            <a:endParaRPr lang="zh-CN" altLang="en-US"/>
          </a:p>
        </p:txBody>
      </p:sp>
      <p:grpSp>
        <p:nvGrpSpPr>
          <p:cNvPr id="2" name="Group 54"/>
          <p:cNvGrpSpPr>
            <a:grpSpLocks/>
          </p:cNvGrpSpPr>
          <p:nvPr/>
        </p:nvGrpSpPr>
        <p:grpSpPr bwMode="auto">
          <a:xfrm>
            <a:off x="1616670" y="1738710"/>
            <a:ext cx="5835650" cy="538162"/>
            <a:chOff x="830" y="1215"/>
            <a:chExt cx="3676" cy="339"/>
          </a:xfrm>
        </p:grpSpPr>
        <p:sp>
          <p:nvSpPr>
            <p:cNvPr id="10" name="AutoShape 6"/>
            <p:cNvSpPr>
              <a:spLocks noChangeArrowheads="1"/>
            </p:cNvSpPr>
            <p:nvPr/>
          </p:nvSpPr>
          <p:spPr bwMode="gray">
            <a:xfrm>
              <a:off x="1013" y="1215"/>
              <a:ext cx="3493" cy="334"/>
            </a:xfrm>
            <a:prstGeom prst="roundRect">
              <a:avLst>
                <a:gd name="adj" fmla="val 50000"/>
              </a:avLst>
            </a:prstGeom>
            <a:gradFill rotWithShape="0">
              <a:gsLst>
                <a:gs pos="0">
                  <a:schemeClr val="hlink">
                    <a:alpha val="0"/>
                  </a:schemeClr>
                </a:gs>
                <a:gs pos="100000">
                  <a:schemeClr val="hlink">
                    <a:gamma/>
                    <a:tint val="72549"/>
                    <a:invGamma/>
                    <a:alpha val="0"/>
                  </a:schemeClr>
                </a:gs>
              </a:gsLst>
              <a:lin ang="0" scaled="1"/>
            </a:gradFill>
            <a:ln w="9525" algn="ctr">
              <a:noFill/>
              <a:round/>
              <a:headEnd/>
              <a:tailEnd/>
            </a:ln>
            <a:effectLst/>
          </p:spPr>
          <p:txBody>
            <a:bodyPr wrap="none" anchor="ctr"/>
            <a:lstStyle/>
            <a:p>
              <a:pPr>
                <a:defRPr/>
              </a:pPr>
              <a:endParaRPr lang="zh-CN" altLang="en-US" sz="2000"/>
            </a:p>
          </p:txBody>
        </p:sp>
        <p:grpSp>
          <p:nvGrpSpPr>
            <p:cNvPr id="3" name="Group 7"/>
            <p:cNvGrpSpPr>
              <a:grpSpLocks/>
            </p:cNvGrpSpPr>
            <p:nvPr/>
          </p:nvGrpSpPr>
          <p:grpSpPr bwMode="auto">
            <a:xfrm>
              <a:off x="830" y="1238"/>
              <a:ext cx="316" cy="316"/>
              <a:chOff x="980" y="1412"/>
              <a:chExt cx="316" cy="316"/>
            </a:xfrm>
          </p:grpSpPr>
          <p:sp>
            <p:nvSpPr>
              <p:cNvPr id="64559" name="Oval 8"/>
              <p:cNvSpPr>
                <a:spLocks noChangeArrowheads="1"/>
              </p:cNvSpPr>
              <p:nvPr/>
            </p:nvSpPr>
            <p:spPr bwMode="gray">
              <a:xfrm>
                <a:off x="980" y="1412"/>
                <a:ext cx="316" cy="316"/>
              </a:xfrm>
              <a:prstGeom prst="ellipse">
                <a:avLst/>
              </a:prstGeom>
              <a:solidFill>
                <a:schemeClr val="hlink">
                  <a:alpha val="40000"/>
                </a:schemeClr>
              </a:solidFill>
              <a:ln w="9525" algn="ctr">
                <a:noFill/>
                <a:round/>
                <a:headEnd/>
                <a:tailEnd/>
              </a:ln>
            </p:spPr>
            <p:txBody>
              <a:bodyPr wrap="none" anchor="ctr"/>
              <a:lstStyle/>
              <a:p>
                <a:endParaRPr lang="zh-CN" altLang="zh-CN" sz="2000"/>
              </a:p>
            </p:txBody>
          </p:sp>
          <p:sp>
            <p:nvSpPr>
              <p:cNvPr id="64560" name="Oval 9"/>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zh-CN" altLang="zh-CN" sz="2000"/>
              </a:p>
            </p:txBody>
          </p:sp>
        </p:grpSp>
        <p:sp>
          <p:nvSpPr>
            <p:cNvPr id="64557" name="Text Box 10"/>
            <p:cNvSpPr txBox="1">
              <a:spLocks noChangeArrowheads="1"/>
            </p:cNvSpPr>
            <p:nvPr/>
          </p:nvSpPr>
          <p:spPr bwMode="gray">
            <a:xfrm>
              <a:off x="875" y="1287"/>
              <a:ext cx="216" cy="252"/>
            </a:xfrm>
            <a:prstGeom prst="rect">
              <a:avLst/>
            </a:prstGeom>
            <a:noFill/>
            <a:ln w="9525" algn="ctr">
              <a:noFill/>
              <a:miter lim="800000"/>
              <a:headEnd/>
              <a:tailEnd/>
            </a:ln>
          </p:spPr>
          <p:txBody>
            <a:bodyPr wrap="none">
              <a:spAutoFit/>
            </a:bodyPr>
            <a:lstStyle/>
            <a:p>
              <a:pPr algn="ctr" eaLnBrk="0" hangingPunct="0"/>
              <a:r>
                <a:rPr lang="en-US" altLang="zh-CN" sz="2000" b="1" dirty="0" smtClean="0">
                  <a:solidFill>
                    <a:srgbClr val="000000"/>
                  </a:solidFill>
                </a:rPr>
                <a:t>2</a:t>
              </a:r>
              <a:endParaRPr lang="en-US" altLang="zh-CN" sz="2000" b="1" dirty="0">
                <a:solidFill>
                  <a:srgbClr val="000000"/>
                </a:solidFill>
              </a:endParaRPr>
            </a:p>
          </p:txBody>
        </p:sp>
        <p:sp>
          <p:nvSpPr>
            <p:cNvPr id="64558" name="Text Box 11"/>
            <p:cNvSpPr txBox="1">
              <a:spLocks noChangeArrowheads="1"/>
            </p:cNvSpPr>
            <p:nvPr/>
          </p:nvSpPr>
          <p:spPr bwMode="blackWhite">
            <a:xfrm>
              <a:off x="1146" y="1269"/>
              <a:ext cx="2392" cy="252"/>
            </a:xfrm>
            <a:prstGeom prst="rect">
              <a:avLst/>
            </a:prstGeom>
            <a:noFill/>
            <a:ln w="9525">
              <a:noFill/>
              <a:miter lim="800000"/>
              <a:headEnd/>
              <a:tailEnd/>
            </a:ln>
          </p:spPr>
          <p:txBody>
            <a:bodyPr wrap="none">
              <a:spAutoFit/>
            </a:bodyPr>
            <a:lstStyle/>
            <a:p>
              <a:pPr eaLnBrk="0" hangingPunct="0"/>
              <a:r>
                <a:rPr lang="zh-CN" altLang="en-US" sz="2000" b="1" dirty="0" smtClean="0">
                  <a:solidFill>
                    <a:schemeClr val="tx2"/>
                  </a:solidFill>
                </a:rPr>
                <a:t>维护党中央集中统一领导的情况</a:t>
              </a:r>
              <a:endParaRPr lang="en-US" altLang="zh-CN" sz="2000" b="1" dirty="0">
                <a:solidFill>
                  <a:schemeClr val="tx2"/>
                </a:solidFill>
              </a:endParaRPr>
            </a:p>
          </p:txBody>
        </p:sp>
      </p:grpSp>
      <p:grpSp>
        <p:nvGrpSpPr>
          <p:cNvPr id="4" name="Group 53"/>
          <p:cNvGrpSpPr>
            <a:grpSpLocks/>
          </p:cNvGrpSpPr>
          <p:nvPr/>
        </p:nvGrpSpPr>
        <p:grpSpPr bwMode="auto">
          <a:xfrm>
            <a:off x="2343472" y="2414464"/>
            <a:ext cx="5791200" cy="539750"/>
            <a:chOff x="1152" y="1657"/>
            <a:chExt cx="3648" cy="340"/>
          </a:xfrm>
        </p:grpSpPr>
        <p:sp>
          <p:nvSpPr>
            <p:cNvPr id="17" name="AutoShape 13"/>
            <p:cNvSpPr>
              <a:spLocks noChangeArrowheads="1"/>
            </p:cNvSpPr>
            <p:nvPr/>
          </p:nvSpPr>
          <p:spPr bwMode="gray">
            <a:xfrm>
              <a:off x="1369" y="1657"/>
              <a:ext cx="3431" cy="333"/>
            </a:xfrm>
            <a:prstGeom prst="roundRect">
              <a:avLst>
                <a:gd name="adj" fmla="val 50000"/>
              </a:avLst>
            </a:prstGeom>
            <a:gradFill rotWithShape="0">
              <a:gsLst>
                <a:gs pos="0">
                  <a:schemeClr val="accent6">
                    <a:lumMod val="75000"/>
                    <a:alpha val="0"/>
                  </a:schemeClr>
                </a:gs>
                <a:gs pos="100000">
                  <a:schemeClr val="folHlink">
                    <a:gamma/>
                    <a:tint val="96863"/>
                    <a:invGamma/>
                    <a:alpha val="0"/>
                  </a:schemeClr>
                </a:gs>
              </a:gsLst>
              <a:lin ang="0" scaled="1"/>
            </a:gradFill>
            <a:ln w="9525" algn="ctr">
              <a:noFill/>
              <a:round/>
              <a:headEnd/>
              <a:tailEnd/>
            </a:ln>
            <a:effectLst/>
          </p:spPr>
          <p:txBody>
            <a:bodyPr wrap="none" anchor="ctr"/>
            <a:lstStyle/>
            <a:p>
              <a:pPr>
                <a:defRPr/>
              </a:pPr>
              <a:endParaRPr lang="zh-CN" altLang="en-US" sz="2000"/>
            </a:p>
          </p:txBody>
        </p:sp>
        <p:sp>
          <p:nvSpPr>
            <p:cNvPr id="64550" name="Text Box 14"/>
            <p:cNvSpPr txBox="1">
              <a:spLocks noChangeArrowheads="1"/>
            </p:cNvSpPr>
            <p:nvPr/>
          </p:nvSpPr>
          <p:spPr bwMode="blackWhite">
            <a:xfrm>
              <a:off x="1488" y="1711"/>
              <a:ext cx="3205" cy="252"/>
            </a:xfrm>
            <a:prstGeom prst="rect">
              <a:avLst/>
            </a:prstGeom>
            <a:noFill/>
            <a:ln w="9525">
              <a:noFill/>
              <a:miter lim="800000"/>
              <a:headEnd/>
              <a:tailEnd/>
            </a:ln>
          </p:spPr>
          <p:txBody>
            <a:bodyPr wrap="none">
              <a:spAutoFit/>
            </a:bodyPr>
            <a:lstStyle/>
            <a:p>
              <a:pPr eaLnBrk="0" hangingPunct="0"/>
              <a:r>
                <a:rPr lang="zh-CN" altLang="en-US" sz="2000" b="1" dirty="0" smtClean="0">
                  <a:solidFill>
                    <a:schemeClr val="tx2"/>
                  </a:solidFill>
                </a:rPr>
                <a:t>坚持民主集中制，严肃党内政治生活的情况</a:t>
              </a:r>
              <a:endParaRPr lang="en-US" altLang="zh-CN" sz="2000" b="1" dirty="0">
                <a:solidFill>
                  <a:schemeClr val="tx2"/>
                </a:solidFill>
              </a:endParaRPr>
            </a:p>
          </p:txBody>
        </p:sp>
        <p:grpSp>
          <p:nvGrpSpPr>
            <p:cNvPr id="5" name="Group 15"/>
            <p:cNvGrpSpPr>
              <a:grpSpLocks/>
            </p:cNvGrpSpPr>
            <p:nvPr/>
          </p:nvGrpSpPr>
          <p:grpSpPr bwMode="auto">
            <a:xfrm>
              <a:off x="1152" y="1681"/>
              <a:ext cx="316" cy="316"/>
              <a:chOff x="980" y="1412"/>
              <a:chExt cx="316" cy="316"/>
            </a:xfrm>
          </p:grpSpPr>
          <p:sp>
            <p:nvSpPr>
              <p:cNvPr id="64553" name="Oval 16"/>
              <p:cNvSpPr>
                <a:spLocks noChangeArrowheads="1"/>
              </p:cNvSpPr>
              <p:nvPr/>
            </p:nvSpPr>
            <p:spPr bwMode="gray">
              <a:xfrm>
                <a:off x="980" y="1412"/>
                <a:ext cx="316" cy="316"/>
              </a:xfrm>
              <a:prstGeom prst="ellipse">
                <a:avLst/>
              </a:prstGeom>
              <a:solidFill>
                <a:schemeClr val="accent6">
                  <a:lumMod val="60000"/>
                  <a:lumOff val="40000"/>
                </a:schemeClr>
              </a:solidFill>
              <a:ln w="9525" algn="ctr">
                <a:noFill/>
                <a:round/>
                <a:headEnd/>
                <a:tailEnd/>
              </a:ln>
            </p:spPr>
            <p:txBody>
              <a:bodyPr wrap="none" anchor="ctr"/>
              <a:lstStyle/>
              <a:p>
                <a:endParaRPr lang="zh-CN" altLang="zh-CN" sz="2000"/>
              </a:p>
            </p:txBody>
          </p:sp>
          <p:sp>
            <p:nvSpPr>
              <p:cNvPr id="64554" name="Oval 17"/>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zh-CN" altLang="zh-CN" sz="2000"/>
              </a:p>
            </p:txBody>
          </p:sp>
        </p:grpSp>
        <p:sp>
          <p:nvSpPr>
            <p:cNvPr id="64552" name="Text Box 18"/>
            <p:cNvSpPr txBox="1">
              <a:spLocks noChangeArrowheads="1"/>
            </p:cNvSpPr>
            <p:nvPr/>
          </p:nvSpPr>
          <p:spPr bwMode="gray">
            <a:xfrm>
              <a:off x="1199" y="1729"/>
              <a:ext cx="216" cy="252"/>
            </a:xfrm>
            <a:prstGeom prst="rect">
              <a:avLst/>
            </a:prstGeom>
            <a:noFill/>
            <a:ln w="9525" algn="ctr">
              <a:noFill/>
              <a:miter lim="800000"/>
              <a:headEnd/>
              <a:tailEnd/>
            </a:ln>
          </p:spPr>
          <p:txBody>
            <a:bodyPr wrap="none">
              <a:spAutoFit/>
            </a:bodyPr>
            <a:lstStyle/>
            <a:p>
              <a:pPr algn="ctr" eaLnBrk="0" hangingPunct="0"/>
              <a:r>
                <a:rPr lang="en-US" altLang="zh-CN" sz="2000" b="1" dirty="0" smtClean="0">
                  <a:solidFill>
                    <a:srgbClr val="000000"/>
                  </a:solidFill>
                </a:rPr>
                <a:t>3</a:t>
              </a:r>
              <a:endParaRPr lang="en-US" altLang="zh-CN" sz="2000" b="1" dirty="0">
                <a:solidFill>
                  <a:srgbClr val="000000"/>
                </a:solidFill>
              </a:endParaRPr>
            </a:p>
          </p:txBody>
        </p:sp>
      </p:grpSp>
      <p:grpSp>
        <p:nvGrpSpPr>
          <p:cNvPr id="6" name="Group 52"/>
          <p:cNvGrpSpPr>
            <a:grpSpLocks/>
          </p:cNvGrpSpPr>
          <p:nvPr/>
        </p:nvGrpSpPr>
        <p:grpSpPr bwMode="auto">
          <a:xfrm>
            <a:off x="2560960" y="3125664"/>
            <a:ext cx="5878512" cy="538162"/>
            <a:chOff x="1289" y="2105"/>
            <a:chExt cx="3703" cy="339"/>
          </a:xfrm>
        </p:grpSpPr>
        <p:sp>
          <p:nvSpPr>
            <p:cNvPr id="24" name="AutoShape 20"/>
            <p:cNvSpPr>
              <a:spLocks noChangeArrowheads="1"/>
            </p:cNvSpPr>
            <p:nvPr/>
          </p:nvSpPr>
          <p:spPr bwMode="gray">
            <a:xfrm>
              <a:off x="1472" y="2105"/>
              <a:ext cx="3520" cy="334"/>
            </a:xfrm>
            <a:prstGeom prst="roundRect">
              <a:avLst>
                <a:gd name="adj" fmla="val 50000"/>
              </a:avLst>
            </a:prstGeom>
            <a:gradFill rotWithShape="0">
              <a:gsLst>
                <a:gs pos="0">
                  <a:schemeClr val="hlink">
                    <a:alpha val="0"/>
                  </a:schemeClr>
                </a:gs>
                <a:gs pos="100000">
                  <a:schemeClr val="hlink">
                    <a:gamma/>
                    <a:tint val="0"/>
                    <a:invGamma/>
                    <a:alpha val="0"/>
                  </a:schemeClr>
                </a:gs>
              </a:gsLst>
              <a:lin ang="0" scaled="1"/>
            </a:gradFill>
            <a:ln w="9525" algn="ctr">
              <a:noFill/>
              <a:round/>
              <a:headEnd/>
              <a:tailEnd/>
            </a:ln>
            <a:effectLst/>
          </p:spPr>
          <p:txBody>
            <a:bodyPr wrap="none" anchor="ctr"/>
            <a:lstStyle/>
            <a:p>
              <a:pPr>
                <a:defRPr/>
              </a:pPr>
              <a:endParaRPr lang="zh-CN" altLang="en-US" sz="2000"/>
            </a:p>
          </p:txBody>
        </p:sp>
        <p:grpSp>
          <p:nvGrpSpPr>
            <p:cNvPr id="8" name="Group 21"/>
            <p:cNvGrpSpPr>
              <a:grpSpLocks/>
            </p:cNvGrpSpPr>
            <p:nvPr/>
          </p:nvGrpSpPr>
          <p:grpSpPr bwMode="auto">
            <a:xfrm>
              <a:off x="1289" y="2128"/>
              <a:ext cx="316" cy="316"/>
              <a:chOff x="980" y="1412"/>
              <a:chExt cx="316" cy="316"/>
            </a:xfrm>
          </p:grpSpPr>
          <p:sp>
            <p:nvSpPr>
              <p:cNvPr id="64547" name="Oval 22"/>
              <p:cNvSpPr>
                <a:spLocks noChangeArrowheads="1"/>
              </p:cNvSpPr>
              <p:nvPr/>
            </p:nvSpPr>
            <p:spPr bwMode="gray">
              <a:xfrm>
                <a:off x="980" y="1412"/>
                <a:ext cx="316" cy="316"/>
              </a:xfrm>
              <a:prstGeom prst="ellipse">
                <a:avLst/>
              </a:prstGeom>
              <a:solidFill>
                <a:schemeClr val="hlink">
                  <a:alpha val="40000"/>
                </a:schemeClr>
              </a:solidFill>
              <a:ln w="9525" algn="ctr">
                <a:noFill/>
                <a:round/>
                <a:headEnd/>
                <a:tailEnd/>
              </a:ln>
            </p:spPr>
            <p:txBody>
              <a:bodyPr wrap="none" anchor="ctr"/>
              <a:lstStyle/>
              <a:p>
                <a:endParaRPr lang="zh-CN" altLang="zh-CN" sz="2000"/>
              </a:p>
            </p:txBody>
          </p:sp>
          <p:sp>
            <p:nvSpPr>
              <p:cNvPr id="64548" name="Oval 23"/>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zh-CN" altLang="zh-CN" sz="2000"/>
              </a:p>
            </p:txBody>
          </p:sp>
        </p:grpSp>
        <p:sp>
          <p:nvSpPr>
            <p:cNvPr id="64545" name="Text Box 24"/>
            <p:cNvSpPr txBox="1">
              <a:spLocks noChangeArrowheads="1"/>
            </p:cNvSpPr>
            <p:nvPr/>
          </p:nvSpPr>
          <p:spPr bwMode="gray">
            <a:xfrm>
              <a:off x="1334" y="2177"/>
              <a:ext cx="216" cy="252"/>
            </a:xfrm>
            <a:prstGeom prst="rect">
              <a:avLst/>
            </a:prstGeom>
            <a:noFill/>
            <a:ln w="9525" algn="ctr">
              <a:noFill/>
              <a:miter lim="800000"/>
              <a:headEnd/>
              <a:tailEnd/>
            </a:ln>
          </p:spPr>
          <p:txBody>
            <a:bodyPr wrap="none">
              <a:spAutoFit/>
            </a:bodyPr>
            <a:lstStyle/>
            <a:p>
              <a:pPr algn="ctr" eaLnBrk="0" hangingPunct="0"/>
              <a:r>
                <a:rPr lang="en-US" altLang="zh-CN" sz="2000" b="1" dirty="0" smtClean="0">
                  <a:solidFill>
                    <a:srgbClr val="000000"/>
                  </a:solidFill>
                </a:rPr>
                <a:t>4</a:t>
              </a:r>
              <a:endParaRPr lang="en-US" altLang="zh-CN" sz="2000" b="1" dirty="0">
                <a:solidFill>
                  <a:srgbClr val="000000"/>
                </a:solidFill>
              </a:endParaRPr>
            </a:p>
          </p:txBody>
        </p:sp>
        <p:sp>
          <p:nvSpPr>
            <p:cNvPr id="64546" name="Text Box 25"/>
            <p:cNvSpPr txBox="1">
              <a:spLocks noChangeArrowheads="1"/>
            </p:cNvSpPr>
            <p:nvPr/>
          </p:nvSpPr>
          <p:spPr bwMode="blackWhite">
            <a:xfrm>
              <a:off x="1605" y="2159"/>
              <a:ext cx="2230" cy="252"/>
            </a:xfrm>
            <a:prstGeom prst="rect">
              <a:avLst/>
            </a:prstGeom>
            <a:noFill/>
            <a:ln w="9525">
              <a:noFill/>
              <a:miter lim="800000"/>
              <a:headEnd/>
              <a:tailEnd/>
            </a:ln>
          </p:spPr>
          <p:txBody>
            <a:bodyPr wrap="none">
              <a:spAutoFit/>
            </a:bodyPr>
            <a:lstStyle/>
            <a:p>
              <a:pPr eaLnBrk="0" hangingPunct="0"/>
              <a:r>
                <a:rPr lang="zh-CN" altLang="en-US" sz="2000" b="1" dirty="0" smtClean="0">
                  <a:solidFill>
                    <a:schemeClr val="tx2"/>
                  </a:solidFill>
                </a:rPr>
                <a:t>落实全面从严治党责任的情况</a:t>
              </a:r>
              <a:endParaRPr lang="en-US" altLang="zh-CN" sz="2000" b="1" dirty="0">
                <a:solidFill>
                  <a:schemeClr val="tx2"/>
                </a:solidFill>
              </a:endParaRPr>
            </a:p>
          </p:txBody>
        </p:sp>
      </p:grpSp>
      <p:grpSp>
        <p:nvGrpSpPr>
          <p:cNvPr id="9" name="Group 51"/>
          <p:cNvGrpSpPr>
            <a:grpSpLocks/>
          </p:cNvGrpSpPr>
          <p:nvPr/>
        </p:nvGrpSpPr>
        <p:grpSpPr bwMode="auto">
          <a:xfrm>
            <a:off x="2514922" y="3836864"/>
            <a:ext cx="5791200" cy="539750"/>
            <a:chOff x="1260" y="2553"/>
            <a:chExt cx="3648" cy="340"/>
          </a:xfrm>
        </p:grpSpPr>
        <p:sp>
          <p:nvSpPr>
            <p:cNvPr id="31" name="AutoShape 27"/>
            <p:cNvSpPr>
              <a:spLocks noChangeArrowheads="1"/>
            </p:cNvSpPr>
            <p:nvPr/>
          </p:nvSpPr>
          <p:spPr bwMode="gray">
            <a:xfrm>
              <a:off x="1477" y="2553"/>
              <a:ext cx="3431" cy="333"/>
            </a:xfrm>
            <a:prstGeom prst="roundRect">
              <a:avLst>
                <a:gd name="adj" fmla="val 50000"/>
              </a:avLst>
            </a:prstGeom>
            <a:gradFill rotWithShape="0">
              <a:gsLst>
                <a:gs pos="0">
                  <a:schemeClr val="accent6">
                    <a:lumMod val="75000"/>
                    <a:alpha val="0"/>
                  </a:schemeClr>
                </a:gs>
                <a:gs pos="100000">
                  <a:schemeClr val="folHlink">
                    <a:gamma/>
                    <a:tint val="0"/>
                    <a:invGamma/>
                    <a:alpha val="0"/>
                  </a:schemeClr>
                </a:gs>
              </a:gsLst>
              <a:lin ang="0" scaled="1"/>
            </a:gradFill>
            <a:ln w="9525" algn="ctr">
              <a:noFill/>
              <a:round/>
              <a:headEnd/>
              <a:tailEnd/>
            </a:ln>
            <a:effectLst/>
          </p:spPr>
          <p:txBody>
            <a:bodyPr wrap="none" anchor="ctr"/>
            <a:lstStyle/>
            <a:p>
              <a:pPr>
                <a:defRPr/>
              </a:pPr>
              <a:endParaRPr lang="zh-CN" altLang="en-US" sz="2000"/>
            </a:p>
          </p:txBody>
        </p:sp>
        <p:sp>
          <p:nvSpPr>
            <p:cNvPr id="64538" name="Text Box 28"/>
            <p:cNvSpPr txBox="1">
              <a:spLocks noChangeArrowheads="1"/>
            </p:cNvSpPr>
            <p:nvPr/>
          </p:nvSpPr>
          <p:spPr bwMode="black">
            <a:xfrm>
              <a:off x="1596" y="2607"/>
              <a:ext cx="2230" cy="252"/>
            </a:xfrm>
            <a:prstGeom prst="rect">
              <a:avLst/>
            </a:prstGeom>
            <a:noFill/>
            <a:ln w="9525">
              <a:noFill/>
              <a:miter lim="800000"/>
              <a:headEnd/>
              <a:tailEnd/>
            </a:ln>
          </p:spPr>
          <p:txBody>
            <a:bodyPr wrap="none">
              <a:spAutoFit/>
            </a:bodyPr>
            <a:lstStyle/>
            <a:p>
              <a:pPr eaLnBrk="0" hangingPunct="0"/>
              <a:r>
                <a:rPr lang="zh-CN" altLang="en-US" sz="2000" b="1" dirty="0" smtClean="0">
                  <a:solidFill>
                    <a:schemeClr val="tx2"/>
                  </a:solidFill>
                </a:rPr>
                <a:t>落实中央八项规定精神的情况</a:t>
              </a:r>
              <a:endParaRPr lang="en-US" altLang="zh-CN" sz="2000" b="1" dirty="0">
                <a:solidFill>
                  <a:schemeClr val="tx2"/>
                </a:solidFill>
              </a:endParaRPr>
            </a:p>
          </p:txBody>
        </p:sp>
        <p:grpSp>
          <p:nvGrpSpPr>
            <p:cNvPr id="11" name="Group 29"/>
            <p:cNvGrpSpPr>
              <a:grpSpLocks/>
            </p:cNvGrpSpPr>
            <p:nvPr/>
          </p:nvGrpSpPr>
          <p:grpSpPr bwMode="auto">
            <a:xfrm>
              <a:off x="1260" y="2577"/>
              <a:ext cx="316" cy="316"/>
              <a:chOff x="980" y="1412"/>
              <a:chExt cx="316" cy="316"/>
            </a:xfrm>
          </p:grpSpPr>
          <p:sp>
            <p:nvSpPr>
              <p:cNvPr id="64541" name="Oval 30"/>
              <p:cNvSpPr>
                <a:spLocks noChangeArrowheads="1"/>
              </p:cNvSpPr>
              <p:nvPr/>
            </p:nvSpPr>
            <p:spPr bwMode="gray">
              <a:xfrm>
                <a:off x="980" y="1412"/>
                <a:ext cx="316" cy="316"/>
              </a:xfrm>
              <a:prstGeom prst="ellipse">
                <a:avLst/>
              </a:prstGeom>
              <a:solidFill>
                <a:schemeClr val="accent6">
                  <a:lumMod val="60000"/>
                  <a:lumOff val="40000"/>
                </a:schemeClr>
              </a:solidFill>
              <a:ln w="9525" algn="ctr">
                <a:noFill/>
                <a:round/>
                <a:headEnd/>
                <a:tailEnd/>
              </a:ln>
            </p:spPr>
            <p:txBody>
              <a:bodyPr wrap="none" anchor="ctr"/>
              <a:lstStyle/>
              <a:p>
                <a:endParaRPr lang="zh-CN" altLang="zh-CN" sz="2000"/>
              </a:p>
            </p:txBody>
          </p:sp>
          <p:sp>
            <p:nvSpPr>
              <p:cNvPr id="64542" name="Oval 31"/>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zh-CN" altLang="zh-CN" sz="2000"/>
              </a:p>
            </p:txBody>
          </p:sp>
        </p:grpSp>
        <p:sp>
          <p:nvSpPr>
            <p:cNvPr id="64540" name="Text Box 32"/>
            <p:cNvSpPr txBox="1">
              <a:spLocks noChangeArrowheads="1"/>
            </p:cNvSpPr>
            <p:nvPr/>
          </p:nvSpPr>
          <p:spPr bwMode="gray">
            <a:xfrm>
              <a:off x="1307" y="2625"/>
              <a:ext cx="216" cy="252"/>
            </a:xfrm>
            <a:prstGeom prst="rect">
              <a:avLst/>
            </a:prstGeom>
            <a:noFill/>
            <a:ln w="9525" algn="ctr">
              <a:noFill/>
              <a:miter lim="800000"/>
              <a:headEnd/>
              <a:tailEnd/>
            </a:ln>
          </p:spPr>
          <p:txBody>
            <a:bodyPr wrap="none">
              <a:spAutoFit/>
            </a:bodyPr>
            <a:lstStyle/>
            <a:p>
              <a:pPr algn="ctr" eaLnBrk="0" hangingPunct="0"/>
              <a:r>
                <a:rPr lang="en-US" altLang="zh-CN" sz="2000" b="1" dirty="0" smtClean="0">
                  <a:solidFill>
                    <a:srgbClr val="000000"/>
                  </a:solidFill>
                </a:rPr>
                <a:t>5</a:t>
              </a:r>
              <a:endParaRPr lang="en-US" altLang="zh-CN" sz="2000" b="1" dirty="0">
                <a:solidFill>
                  <a:srgbClr val="000000"/>
                </a:solidFill>
              </a:endParaRPr>
            </a:p>
          </p:txBody>
        </p:sp>
      </p:grpSp>
      <p:grpSp>
        <p:nvGrpSpPr>
          <p:cNvPr id="12" name="Group 50"/>
          <p:cNvGrpSpPr>
            <a:grpSpLocks/>
          </p:cNvGrpSpPr>
          <p:nvPr/>
        </p:nvGrpSpPr>
        <p:grpSpPr bwMode="auto">
          <a:xfrm>
            <a:off x="2281560" y="4548064"/>
            <a:ext cx="6880224" cy="538162"/>
            <a:chOff x="1113" y="3001"/>
            <a:chExt cx="4334" cy="339"/>
          </a:xfrm>
        </p:grpSpPr>
        <p:sp>
          <p:nvSpPr>
            <p:cNvPr id="38" name="AutoShape 34"/>
            <p:cNvSpPr>
              <a:spLocks noChangeArrowheads="1"/>
            </p:cNvSpPr>
            <p:nvPr/>
          </p:nvSpPr>
          <p:spPr bwMode="gray">
            <a:xfrm>
              <a:off x="1296" y="3001"/>
              <a:ext cx="3936" cy="334"/>
            </a:xfrm>
            <a:prstGeom prst="roundRect">
              <a:avLst>
                <a:gd name="adj" fmla="val 50000"/>
              </a:avLst>
            </a:prstGeom>
            <a:gradFill rotWithShape="0">
              <a:gsLst>
                <a:gs pos="0">
                  <a:schemeClr val="hlink">
                    <a:alpha val="0"/>
                  </a:schemeClr>
                </a:gs>
                <a:gs pos="100000">
                  <a:schemeClr val="hlink">
                    <a:gamma/>
                    <a:tint val="0"/>
                    <a:invGamma/>
                    <a:alpha val="0"/>
                  </a:schemeClr>
                </a:gs>
              </a:gsLst>
              <a:lin ang="0" scaled="1"/>
            </a:gradFill>
            <a:ln w="9525" algn="ctr">
              <a:noFill/>
              <a:round/>
              <a:headEnd/>
              <a:tailEnd/>
            </a:ln>
            <a:effectLst/>
          </p:spPr>
          <p:txBody>
            <a:bodyPr wrap="none" anchor="ctr"/>
            <a:lstStyle/>
            <a:p>
              <a:pPr>
                <a:defRPr/>
              </a:pPr>
              <a:endParaRPr lang="zh-CN" altLang="en-US" sz="2000"/>
            </a:p>
          </p:txBody>
        </p:sp>
        <p:grpSp>
          <p:nvGrpSpPr>
            <p:cNvPr id="13" name="Group 35"/>
            <p:cNvGrpSpPr>
              <a:grpSpLocks/>
            </p:cNvGrpSpPr>
            <p:nvPr/>
          </p:nvGrpSpPr>
          <p:grpSpPr bwMode="auto">
            <a:xfrm>
              <a:off x="1113" y="3024"/>
              <a:ext cx="316" cy="316"/>
              <a:chOff x="980" y="1412"/>
              <a:chExt cx="316" cy="316"/>
            </a:xfrm>
          </p:grpSpPr>
          <p:sp>
            <p:nvSpPr>
              <p:cNvPr id="64535" name="Oval 36"/>
              <p:cNvSpPr>
                <a:spLocks noChangeArrowheads="1"/>
              </p:cNvSpPr>
              <p:nvPr/>
            </p:nvSpPr>
            <p:spPr bwMode="gray">
              <a:xfrm>
                <a:off x="980" y="1412"/>
                <a:ext cx="316" cy="316"/>
              </a:xfrm>
              <a:prstGeom prst="ellipse">
                <a:avLst/>
              </a:prstGeom>
              <a:solidFill>
                <a:schemeClr val="hlink">
                  <a:alpha val="40000"/>
                </a:schemeClr>
              </a:solidFill>
              <a:ln w="9525" algn="ctr">
                <a:noFill/>
                <a:round/>
                <a:headEnd/>
                <a:tailEnd/>
              </a:ln>
            </p:spPr>
            <p:txBody>
              <a:bodyPr wrap="none" anchor="ctr"/>
              <a:lstStyle/>
              <a:p>
                <a:endParaRPr lang="zh-CN" altLang="zh-CN" sz="2000"/>
              </a:p>
            </p:txBody>
          </p:sp>
          <p:sp>
            <p:nvSpPr>
              <p:cNvPr id="64536" name="Oval 37"/>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zh-CN" altLang="zh-CN" sz="2000"/>
              </a:p>
            </p:txBody>
          </p:sp>
        </p:grpSp>
        <p:sp>
          <p:nvSpPr>
            <p:cNvPr id="64533" name="Text Box 38"/>
            <p:cNvSpPr txBox="1">
              <a:spLocks noChangeArrowheads="1"/>
            </p:cNvSpPr>
            <p:nvPr/>
          </p:nvSpPr>
          <p:spPr bwMode="gray">
            <a:xfrm>
              <a:off x="1158" y="3073"/>
              <a:ext cx="216" cy="252"/>
            </a:xfrm>
            <a:prstGeom prst="rect">
              <a:avLst/>
            </a:prstGeom>
            <a:noFill/>
            <a:ln w="9525" algn="ctr">
              <a:noFill/>
              <a:miter lim="800000"/>
              <a:headEnd/>
              <a:tailEnd/>
            </a:ln>
          </p:spPr>
          <p:txBody>
            <a:bodyPr wrap="none">
              <a:spAutoFit/>
            </a:bodyPr>
            <a:lstStyle/>
            <a:p>
              <a:pPr algn="ctr" eaLnBrk="0" hangingPunct="0"/>
              <a:r>
                <a:rPr lang="en-US" altLang="zh-CN" sz="2000" b="1" dirty="0" smtClean="0">
                  <a:solidFill>
                    <a:srgbClr val="000000"/>
                  </a:solidFill>
                </a:rPr>
                <a:t>6</a:t>
              </a:r>
              <a:endParaRPr lang="en-US" altLang="zh-CN" sz="2000" b="1" dirty="0">
                <a:solidFill>
                  <a:srgbClr val="000000"/>
                </a:solidFill>
              </a:endParaRPr>
            </a:p>
          </p:txBody>
        </p:sp>
        <p:sp>
          <p:nvSpPr>
            <p:cNvPr id="64534" name="Text Box 39"/>
            <p:cNvSpPr txBox="1">
              <a:spLocks noChangeArrowheads="1"/>
            </p:cNvSpPr>
            <p:nvPr/>
          </p:nvSpPr>
          <p:spPr bwMode="black">
            <a:xfrm>
              <a:off x="1429" y="3055"/>
              <a:ext cx="4018" cy="252"/>
            </a:xfrm>
            <a:prstGeom prst="rect">
              <a:avLst/>
            </a:prstGeom>
            <a:noFill/>
            <a:ln w="9525">
              <a:noFill/>
              <a:miter lim="800000"/>
              <a:headEnd/>
              <a:tailEnd/>
            </a:ln>
          </p:spPr>
          <p:txBody>
            <a:bodyPr wrap="none">
              <a:spAutoFit/>
            </a:bodyPr>
            <a:lstStyle/>
            <a:p>
              <a:pPr eaLnBrk="0" hangingPunct="0"/>
              <a:r>
                <a:rPr lang="zh-CN" altLang="en-US" sz="2000" b="1" dirty="0" smtClean="0">
                  <a:solidFill>
                    <a:schemeClr val="tx2"/>
                  </a:solidFill>
                </a:rPr>
                <a:t>坚持党的干部标准，执行干部选拔任用工作规定的情况</a:t>
              </a:r>
              <a:endParaRPr lang="en-US" altLang="zh-CN" sz="2000" b="1" dirty="0">
                <a:solidFill>
                  <a:schemeClr val="tx2"/>
                </a:solidFill>
              </a:endParaRPr>
            </a:p>
          </p:txBody>
        </p:sp>
      </p:grpSp>
      <p:grpSp>
        <p:nvGrpSpPr>
          <p:cNvPr id="14" name="Group 49"/>
          <p:cNvGrpSpPr>
            <a:grpSpLocks/>
          </p:cNvGrpSpPr>
          <p:nvPr/>
        </p:nvGrpSpPr>
        <p:grpSpPr bwMode="auto">
          <a:xfrm>
            <a:off x="1817215" y="5301208"/>
            <a:ext cx="6538913" cy="538163"/>
            <a:chOff x="862" y="3448"/>
            <a:chExt cx="4119" cy="339"/>
          </a:xfrm>
        </p:grpSpPr>
        <p:sp>
          <p:nvSpPr>
            <p:cNvPr id="45" name="AutoShape 41"/>
            <p:cNvSpPr>
              <a:spLocks noChangeArrowheads="1"/>
            </p:cNvSpPr>
            <p:nvPr/>
          </p:nvSpPr>
          <p:spPr bwMode="gray">
            <a:xfrm>
              <a:off x="1045" y="3448"/>
              <a:ext cx="3936" cy="334"/>
            </a:xfrm>
            <a:prstGeom prst="roundRect">
              <a:avLst>
                <a:gd name="adj" fmla="val 50000"/>
              </a:avLst>
            </a:prstGeom>
            <a:gradFill rotWithShape="0">
              <a:gsLst>
                <a:gs pos="0">
                  <a:schemeClr val="accent6">
                    <a:lumMod val="75000"/>
                    <a:alpha val="0"/>
                  </a:schemeClr>
                </a:gs>
                <a:gs pos="100000">
                  <a:schemeClr val="folHlink">
                    <a:gamma/>
                    <a:tint val="75686"/>
                    <a:invGamma/>
                    <a:alpha val="0"/>
                  </a:schemeClr>
                </a:gs>
              </a:gsLst>
              <a:lin ang="0" scaled="1"/>
            </a:gradFill>
            <a:ln w="9525" algn="ctr">
              <a:noFill/>
              <a:round/>
              <a:headEnd/>
              <a:tailEnd/>
            </a:ln>
            <a:effectLst/>
          </p:spPr>
          <p:txBody>
            <a:bodyPr wrap="none" anchor="ctr"/>
            <a:lstStyle/>
            <a:p>
              <a:pPr>
                <a:defRPr/>
              </a:pPr>
              <a:endParaRPr lang="zh-CN" altLang="en-US" sz="2000"/>
            </a:p>
          </p:txBody>
        </p:sp>
        <p:grpSp>
          <p:nvGrpSpPr>
            <p:cNvPr id="15" name="Group 42"/>
            <p:cNvGrpSpPr>
              <a:grpSpLocks/>
            </p:cNvGrpSpPr>
            <p:nvPr/>
          </p:nvGrpSpPr>
          <p:grpSpPr bwMode="auto">
            <a:xfrm>
              <a:off x="862" y="3471"/>
              <a:ext cx="316" cy="316"/>
              <a:chOff x="980" y="1412"/>
              <a:chExt cx="316" cy="316"/>
            </a:xfrm>
          </p:grpSpPr>
          <p:sp>
            <p:nvSpPr>
              <p:cNvPr id="64529" name="Oval 43"/>
              <p:cNvSpPr>
                <a:spLocks noChangeArrowheads="1"/>
              </p:cNvSpPr>
              <p:nvPr/>
            </p:nvSpPr>
            <p:spPr bwMode="gray">
              <a:xfrm>
                <a:off x="980" y="1412"/>
                <a:ext cx="316" cy="316"/>
              </a:xfrm>
              <a:prstGeom prst="ellipse">
                <a:avLst/>
              </a:prstGeom>
              <a:solidFill>
                <a:schemeClr val="accent6">
                  <a:lumMod val="60000"/>
                  <a:lumOff val="40000"/>
                </a:schemeClr>
              </a:solidFill>
              <a:ln w="9525" algn="ctr">
                <a:noFill/>
                <a:round/>
                <a:headEnd/>
                <a:tailEnd/>
              </a:ln>
            </p:spPr>
            <p:txBody>
              <a:bodyPr wrap="none" anchor="ctr"/>
              <a:lstStyle/>
              <a:p>
                <a:endParaRPr lang="zh-CN" altLang="zh-CN" sz="2000"/>
              </a:p>
            </p:txBody>
          </p:sp>
          <p:sp>
            <p:nvSpPr>
              <p:cNvPr id="64530" name="Oval 44"/>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zh-CN" altLang="zh-CN" sz="2000"/>
              </a:p>
            </p:txBody>
          </p:sp>
        </p:grpSp>
        <p:sp>
          <p:nvSpPr>
            <p:cNvPr id="64527" name="Text Box 45"/>
            <p:cNvSpPr txBox="1">
              <a:spLocks noChangeArrowheads="1"/>
            </p:cNvSpPr>
            <p:nvPr/>
          </p:nvSpPr>
          <p:spPr bwMode="gray">
            <a:xfrm>
              <a:off x="907" y="3520"/>
              <a:ext cx="216" cy="252"/>
            </a:xfrm>
            <a:prstGeom prst="rect">
              <a:avLst/>
            </a:prstGeom>
            <a:noFill/>
            <a:ln w="9525" algn="ctr">
              <a:noFill/>
              <a:miter lim="800000"/>
              <a:headEnd/>
              <a:tailEnd/>
            </a:ln>
          </p:spPr>
          <p:txBody>
            <a:bodyPr wrap="none">
              <a:spAutoFit/>
            </a:bodyPr>
            <a:lstStyle/>
            <a:p>
              <a:pPr algn="ctr" eaLnBrk="0" hangingPunct="0"/>
              <a:r>
                <a:rPr lang="en-US" altLang="zh-CN" sz="2000" b="1" dirty="0" smtClean="0">
                  <a:solidFill>
                    <a:srgbClr val="000000"/>
                  </a:solidFill>
                </a:rPr>
                <a:t>7</a:t>
              </a:r>
              <a:endParaRPr lang="en-US" altLang="zh-CN" sz="2000" b="1" dirty="0">
                <a:solidFill>
                  <a:srgbClr val="000000"/>
                </a:solidFill>
              </a:endParaRPr>
            </a:p>
          </p:txBody>
        </p:sp>
        <p:sp>
          <p:nvSpPr>
            <p:cNvPr id="64528" name="Text Box 46"/>
            <p:cNvSpPr txBox="1">
              <a:spLocks noChangeArrowheads="1"/>
            </p:cNvSpPr>
            <p:nvPr/>
          </p:nvSpPr>
          <p:spPr bwMode="black">
            <a:xfrm>
              <a:off x="1178" y="3502"/>
              <a:ext cx="2067" cy="252"/>
            </a:xfrm>
            <a:prstGeom prst="rect">
              <a:avLst/>
            </a:prstGeom>
            <a:noFill/>
            <a:ln w="9525">
              <a:noFill/>
              <a:miter lim="800000"/>
              <a:headEnd/>
              <a:tailEnd/>
            </a:ln>
          </p:spPr>
          <p:txBody>
            <a:bodyPr wrap="none">
              <a:spAutoFit/>
            </a:bodyPr>
            <a:lstStyle/>
            <a:p>
              <a:pPr eaLnBrk="0" hangingPunct="0"/>
              <a:r>
                <a:rPr lang="zh-CN" altLang="en-US" sz="2000" b="1" dirty="0" smtClean="0">
                  <a:solidFill>
                    <a:schemeClr val="tx2"/>
                  </a:solidFill>
                </a:rPr>
                <a:t>廉洁自律，秉公用权的情况</a:t>
              </a:r>
              <a:endParaRPr lang="en-US" altLang="zh-CN" sz="2000" b="1" dirty="0">
                <a:solidFill>
                  <a:schemeClr val="tx2"/>
                </a:solidFill>
              </a:endParaRPr>
            </a:p>
          </p:txBody>
        </p:sp>
      </p:grpSp>
      <p:sp>
        <p:nvSpPr>
          <p:cNvPr id="64524" name="Rectangle 47"/>
          <p:cNvSpPr>
            <a:spLocks noChangeArrowheads="1"/>
          </p:cNvSpPr>
          <p:nvPr/>
        </p:nvSpPr>
        <p:spPr bwMode="gray">
          <a:xfrm>
            <a:off x="743272" y="3200276"/>
            <a:ext cx="1371600" cy="1200329"/>
          </a:xfrm>
          <a:prstGeom prst="rect">
            <a:avLst/>
          </a:prstGeom>
          <a:noFill/>
          <a:ln w="9525" algn="ctr">
            <a:noFill/>
            <a:miter lim="800000"/>
            <a:headEnd/>
            <a:tailEnd/>
          </a:ln>
        </p:spPr>
        <p:txBody>
          <a:bodyPr>
            <a:spAutoFit/>
          </a:bodyPr>
          <a:lstStyle/>
          <a:p>
            <a:pPr algn="ctr"/>
            <a:r>
              <a:rPr lang="zh-CN" altLang="en-US" sz="3600" b="1" dirty="0" smtClean="0">
                <a:solidFill>
                  <a:schemeClr val="tx2"/>
                </a:solidFill>
                <a:latin typeface="+mn-ea"/>
              </a:rPr>
              <a:t>主要</a:t>
            </a:r>
            <a:endParaRPr lang="en-US" altLang="zh-CN" sz="3600" b="1" dirty="0" smtClean="0">
              <a:solidFill>
                <a:schemeClr val="tx2"/>
              </a:solidFill>
              <a:latin typeface="+mn-ea"/>
            </a:endParaRPr>
          </a:p>
          <a:p>
            <a:pPr algn="ctr"/>
            <a:r>
              <a:rPr lang="zh-CN" altLang="en-US" sz="3600" b="1" dirty="0" smtClean="0">
                <a:solidFill>
                  <a:schemeClr val="tx2"/>
                </a:solidFill>
                <a:latin typeface="+mn-ea"/>
              </a:rPr>
              <a:t>内容</a:t>
            </a:r>
            <a:endParaRPr lang="en-US" altLang="zh-CN" sz="3600" b="1" dirty="0">
              <a:solidFill>
                <a:schemeClr val="tx2"/>
              </a:solidFill>
              <a:latin typeface="+mn-ea"/>
            </a:endParaRPr>
          </a:p>
        </p:txBody>
      </p:sp>
      <p:sp>
        <p:nvSpPr>
          <p:cNvPr id="49" name="标题 1"/>
          <p:cNvSpPr txBox="1">
            <a:spLocks/>
          </p:cNvSpPr>
          <p:nvPr/>
        </p:nvSpPr>
        <p:spPr>
          <a:xfrm>
            <a:off x="0" y="188640"/>
            <a:ext cx="9144000" cy="792088"/>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CN" altLang="en-US" sz="4000" b="1" i="0" u="none" strike="noStrike" kern="1200" cap="none" spc="0" normalizeH="0" baseline="0" noProof="0" dirty="0" smtClean="0">
                <a:ln>
                  <a:noFill/>
                </a:ln>
                <a:solidFill>
                  <a:srgbClr val="C00000"/>
                </a:solidFill>
                <a:effectLst/>
                <a:uLnTx/>
                <a:uFillTx/>
                <a:latin typeface="+mn-ea"/>
                <a:ea typeface="+mn-ea"/>
                <a:cs typeface="+mj-cs"/>
              </a:rPr>
              <a:t> 中国共产党党内监督条例</a:t>
            </a:r>
            <a:endParaRPr kumimoji="0" lang="zh-CN" altLang="en-US" sz="4000" b="1" i="0" u="none" strike="noStrike" kern="1200" cap="none" spc="0" normalizeH="0" baseline="0" noProof="0" dirty="0">
              <a:ln>
                <a:noFill/>
              </a:ln>
              <a:solidFill>
                <a:srgbClr val="C00000"/>
              </a:solidFill>
              <a:effectLst/>
              <a:uLnTx/>
              <a:uFillTx/>
              <a:latin typeface="+mn-ea"/>
              <a:ea typeface="+mn-ea"/>
              <a:cs typeface="+mj-cs"/>
            </a:endParaRPr>
          </a:p>
        </p:txBody>
      </p:sp>
      <p:grpSp>
        <p:nvGrpSpPr>
          <p:cNvPr id="58" name="Group 49"/>
          <p:cNvGrpSpPr>
            <a:grpSpLocks/>
          </p:cNvGrpSpPr>
          <p:nvPr/>
        </p:nvGrpSpPr>
        <p:grpSpPr bwMode="auto">
          <a:xfrm>
            <a:off x="1043608" y="1162645"/>
            <a:ext cx="6538913" cy="538163"/>
            <a:chOff x="862" y="3448"/>
            <a:chExt cx="4119" cy="339"/>
          </a:xfrm>
        </p:grpSpPr>
        <p:sp>
          <p:nvSpPr>
            <p:cNvPr id="59" name="AutoShape 41"/>
            <p:cNvSpPr>
              <a:spLocks noChangeArrowheads="1"/>
            </p:cNvSpPr>
            <p:nvPr/>
          </p:nvSpPr>
          <p:spPr bwMode="gray">
            <a:xfrm>
              <a:off x="1045" y="3448"/>
              <a:ext cx="3936" cy="334"/>
            </a:xfrm>
            <a:prstGeom prst="roundRect">
              <a:avLst>
                <a:gd name="adj" fmla="val 50000"/>
              </a:avLst>
            </a:prstGeom>
            <a:gradFill rotWithShape="0">
              <a:gsLst>
                <a:gs pos="0">
                  <a:schemeClr val="accent6">
                    <a:lumMod val="75000"/>
                    <a:alpha val="0"/>
                  </a:schemeClr>
                </a:gs>
                <a:gs pos="100000">
                  <a:schemeClr val="folHlink">
                    <a:gamma/>
                    <a:tint val="75686"/>
                    <a:invGamma/>
                    <a:alpha val="0"/>
                  </a:schemeClr>
                </a:gs>
              </a:gsLst>
              <a:lin ang="0" scaled="1"/>
            </a:gradFill>
            <a:ln w="9525" algn="ctr">
              <a:noFill/>
              <a:round/>
              <a:headEnd/>
              <a:tailEnd/>
            </a:ln>
            <a:effectLst/>
          </p:spPr>
          <p:txBody>
            <a:bodyPr wrap="none" anchor="ctr"/>
            <a:lstStyle/>
            <a:p>
              <a:pPr>
                <a:defRPr/>
              </a:pPr>
              <a:endParaRPr lang="zh-CN" altLang="en-US" sz="2000"/>
            </a:p>
          </p:txBody>
        </p:sp>
        <p:grpSp>
          <p:nvGrpSpPr>
            <p:cNvPr id="60" name="Group 42"/>
            <p:cNvGrpSpPr>
              <a:grpSpLocks/>
            </p:cNvGrpSpPr>
            <p:nvPr/>
          </p:nvGrpSpPr>
          <p:grpSpPr bwMode="auto">
            <a:xfrm>
              <a:off x="862" y="3471"/>
              <a:ext cx="316" cy="316"/>
              <a:chOff x="980" y="1412"/>
              <a:chExt cx="316" cy="316"/>
            </a:xfrm>
          </p:grpSpPr>
          <p:sp>
            <p:nvSpPr>
              <p:cNvPr id="63" name="Oval 43"/>
              <p:cNvSpPr>
                <a:spLocks noChangeArrowheads="1"/>
              </p:cNvSpPr>
              <p:nvPr/>
            </p:nvSpPr>
            <p:spPr bwMode="gray">
              <a:xfrm>
                <a:off x="980" y="1412"/>
                <a:ext cx="316" cy="316"/>
              </a:xfrm>
              <a:prstGeom prst="ellipse">
                <a:avLst/>
              </a:prstGeom>
              <a:solidFill>
                <a:schemeClr val="accent6">
                  <a:lumMod val="60000"/>
                  <a:lumOff val="40000"/>
                  <a:alpha val="70000"/>
                </a:schemeClr>
              </a:solidFill>
              <a:ln w="9525" algn="ctr">
                <a:noFill/>
                <a:round/>
                <a:headEnd/>
                <a:tailEnd/>
              </a:ln>
            </p:spPr>
            <p:txBody>
              <a:bodyPr wrap="none" anchor="ctr"/>
              <a:lstStyle/>
              <a:p>
                <a:endParaRPr lang="zh-CN" altLang="zh-CN" sz="2000" dirty="0">
                  <a:solidFill>
                    <a:srgbClr val="FF3300"/>
                  </a:solidFill>
                  <a:effectLst>
                    <a:outerShdw blurRad="38100" dist="38100" dir="2700000" algn="tl">
                      <a:srgbClr val="000000">
                        <a:alpha val="43137"/>
                      </a:srgbClr>
                    </a:outerShdw>
                  </a:effectLst>
                </a:endParaRPr>
              </a:p>
            </p:txBody>
          </p:sp>
          <p:sp>
            <p:nvSpPr>
              <p:cNvPr id="64" name="Oval 44"/>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zh-CN" altLang="zh-CN" sz="2000"/>
              </a:p>
            </p:txBody>
          </p:sp>
        </p:grpSp>
        <p:sp>
          <p:nvSpPr>
            <p:cNvPr id="61" name="Text Box 45"/>
            <p:cNvSpPr txBox="1">
              <a:spLocks noChangeArrowheads="1"/>
            </p:cNvSpPr>
            <p:nvPr/>
          </p:nvSpPr>
          <p:spPr bwMode="gray">
            <a:xfrm>
              <a:off x="907" y="3520"/>
              <a:ext cx="216" cy="252"/>
            </a:xfrm>
            <a:prstGeom prst="rect">
              <a:avLst/>
            </a:prstGeom>
            <a:noFill/>
            <a:ln w="9525" algn="ctr">
              <a:noFill/>
              <a:miter lim="800000"/>
              <a:headEnd/>
              <a:tailEnd/>
            </a:ln>
          </p:spPr>
          <p:txBody>
            <a:bodyPr wrap="none">
              <a:spAutoFit/>
            </a:bodyPr>
            <a:lstStyle/>
            <a:p>
              <a:pPr algn="ctr" eaLnBrk="0" hangingPunct="0"/>
              <a:r>
                <a:rPr lang="en-US" altLang="zh-CN" sz="2000" b="1" dirty="0" smtClean="0">
                  <a:solidFill>
                    <a:srgbClr val="000000"/>
                  </a:solidFill>
                </a:rPr>
                <a:t>1</a:t>
              </a:r>
              <a:endParaRPr lang="en-US" altLang="zh-CN" sz="2000" b="1" dirty="0">
                <a:solidFill>
                  <a:srgbClr val="000000"/>
                </a:solidFill>
              </a:endParaRPr>
            </a:p>
          </p:txBody>
        </p:sp>
        <p:sp>
          <p:nvSpPr>
            <p:cNvPr id="62" name="Text Box 46"/>
            <p:cNvSpPr txBox="1">
              <a:spLocks noChangeArrowheads="1"/>
            </p:cNvSpPr>
            <p:nvPr/>
          </p:nvSpPr>
          <p:spPr bwMode="black">
            <a:xfrm>
              <a:off x="1178" y="3502"/>
              <a:ext cx="3043" cy="252"/>
            </a:xfrm>
            <a:prstGeom prst="rect">
              <a:avLst/>
            </a:prstGeom>
            <a:noFill/>
            <a:ln w="9525">
              <a:noFill/>
              <a:miter lim="800000"/>
              <a:headEnd/>
              <a:tailEnd/>
            </a:ln>
          </p:spPr>
          <p:txBody>
            <a:bodyPr wrap="none">
              <a:spAutoFit/>
            </a:bodyPr>
            <a:lstStyle/>
            <a:p>
              <a:pPr eaLnBrk="0" hangingPunct="0"/>
              <a:r>
                <a:rPr lang="zh-CN" altLang="en-US" sz="2000" b="1" dirty="0" smtClean="0">
                  <a:solidFill>
                    <a:schemeClr val="tx2"/>
                  </a:solidFill>
                </a:rPr>
                <a:t>遵守党章党规，模范遵守宪法法律的情况</a:t>
              </a:r>
              <a:endParaRPr lang="en-US" altLang="zh-CN" sz="2000" b="1" dirty="0">
                <a:solidFill>
                  <a:schemeClr val="tx2"/>
                </a:solidFill>
              </a:endParaRPr>
            </a:p>
          </p:txBody>
        </p:sp>
      </p:grpSp>
      <p:grpSp>
        <p:nvGrpSpPr>
          <p:cNvPr id="65" name="Group 50"/>
          <p:cNvGrpSpPr>
            <a:grpSpLocks/>
          </p:cNvGrpSpPr>
          <p:nvPr/>
        </p:nvGrpSpPr>
        <p:grpSpPr bwMode="auto">
          <a:xfrm>
            <a:off x="1259632" y="5949280"/>
            <a:ext cx="6538912" cy="538162"/>
            <a:chOff x="1113" y="3001"/>
            <a:chExt cx="4119" cy="339"/>
          </a:xfrm>
        </p:grpSpPr>
        <p:sp>
          <p:nvSpPr>
            <p:cNvPr id="66" name="AutoShape 34"/>
            <p:cNvSpPr>
              <a:spLocks noChangeArrowheads="1"/>
            </p:cNvSpPr>
            <p:nvPr/>
          </p:nvSpPr>
          <p:spPr bwMode="gray">
            <a:xfrm>
              <a:off x="1296" y="3001"/>
              <a:ext cx="3936" cy="334"/>
            </a:xfrm>
            <a:prstGeom prst="roundRect">
              <a:avLst>
                <a:gd name="adj" fmla="val 50000"/>
              </a:avLst>
            </a:prstGeom>
            <a:gradFill rotWithShape="0">
              <a:gsLst>
                <a:gs pos="0">
                  <a:schemeClr val="hlink">
                    <a:alpha val="0"/>
                  </a:schemeClr>
                </a:gs>
                <a:gs pos="100000">
                  <a:schemeClr val="hlink">
                    <a:gamma/>
                    <a:tint val="0"/>
                    <a:invGamma/>
                    <a:alpha val="0"/>
                  </a:schemeClr>
                </a:gs>
              </a:gsLst>
              <a:lin ang="0" scaled="1"/>
            </a:gradFill>
            <a:ln w="9525" algn="ctr">
              <a:noFill/>
              <a:round/>
              <a:headEnd/>
              <a:tailEnd/>
            </a:ln>
            <a:effectLst/>
          </p:spPr>
          <p:txBody>
            <a:bodyPr wrap="none" anchor="ctr"/>
            <a:lstStyle/>
            <a:p>
              <a:pPr>
                <a:defRPr/>
              </a:pPr>
              <a:endParaRPr lang="zh-CN" altLang="en-US" sz="2000"/>
            </a:p>
          </p:txBody>
        </p:sp>
        <p:grpSp>
          <p:nvGrpSpPr>
            <p:cNvPr id="67" name="Group 35"/>
            <p:cNvGrpSpPr>
              <a:grpSpLocks/>
            </p:cNvGrpSpPr>
            <p:nvPr/>
          </p:nvGrpSpPr>
          <p:grpSpPr bwMode="auto">
            <a:xfrm>
              <a:off x="1113" y="3024"/>
              <a:ext cx="316" cy="316"/>
              <a:chOff x="980" y="1412"/>
              <a:chExt cx="316" cy="316"/>
            </a:xfrm>
          </p:grpSpPr>
          <p:sp>
            <p:nvSpPr>
              <p:cNvPr id="70" name="Oval 36"/>
              <p:cNvSpPr>
                <a:spLocks noChangeArrowheads="1"/>
              </p:cNvSpPr>
              <p:nvPr/>
            </p:nvSpPr>
            <p:spPr bwMode="gray">
              <a:xfrm>
                <a:off x="980" y="1412"/>
                <a:ext cx="316" cy="316"/>
              </a:xfrm>
              <a:prstGeom prst="ellipse">
                <a:avLst/>
              </a:prstGeom>
              <a:solidFill>
                <a:schemeClr val="hlink">
                  <a:alpha val="40000"/>
                </a:schemeClr>
              </a:solidFill>
              <a:ln w="9525" algn="ctr">
                <a:noFill/>
                <a:round/>
                <a:headEnd/>
                <a:tailEnd/>
              </a:ln>
            </p:spPr>
            <p:txBody>
              <a:bodyPr wrap="none" anchor="ctr"/>
              <a:lstStyle/>
              <a:p>
                <a:endParaRPr lang="zh-CN" altLang="zh-CN" sz="2000"/>
              </a:p>
            </p:txBody>
          </p:sp>
          <p:sp>
            <p:nvSpPr>
              <p:cNvPr id="71" name="Oval 37"/>
              <p:cNvSpPr>
                <a:spLocks noChangeArrowheads="1"/>
              </p:cNvSpPr>
              <p:nvPr/>
            </p:nvSpPr>
            <p:spPr bwMode="gray">
              <a:xfrm>
                <a:off x="1028" y="1461"/>
                <a:ext cx="220" cy="220"/>
              </a:xfrm>
              <a:prstGeom prst="ellipse">
                <a:avLst/>
              </a:prstGeom>
              <a:solidFill>
                <a:srgbClr val="FFFFFF"/>
              </a:solidFill>
              <a:ln w="9525" algn="ctr">
                <a:noFill/>
                <a:round/>
                <a:headEnd/>
                <a:tailEnd/>
              </a:ln>
            </p:spPr>
            <p:txBody>
              <a:bodyPr wrap="none" anchor="ctr"/>
              <a:lstStyle/>
              <a:p>
                <a:endParaRPr lang="zh-CN" altLang="zh-CN" sz="2000"/>
              </a:p>
            </p:txBody>
          </p:sp>
        </p:grpSp>
        <p:sp>
          <p:nvSpPr>
            <p:cNvPr id="68" name="Text Box 38"/>
            <p:cNvSpPr txBox="1">
              <a:spLocks noChangeArrowheads="1"/>
            </p:cNvSpPr>
            <p:nvPr/>
          </p:nvSpPr>
          <p:spPr bwMode="gray">
            <a:xfrm>
              <a:off x="1158" y="3073"/>
              <a:ext cx="216" cy="252"/>
            </a:xfrm>
            <a:prstGeom prst="rect">
              <a:avLst/>
            </a:prstGeom>
            <a:noFill/>
            <a:ln w="9525" algn="ctr">
              <a:noFill/>
              <a:miter lim="800000"/>
              <a:headEnd/>
              <a:tailEnd/>
            </a:ln>
          </p:spPr>
          <p:txBody>
            <a:bodyPr wrap="none">
              <a:spAutoFit/>
            </a:bodyPr>
            <a:lstStyle/>
            <a:p>
              <a:pPr algn="ctr" eaLnBrk="0" hangingPunct="0"/>
              <a:r>
                <a:rPr lang="en-US" altLang="zh-CN" sz="2000" b="1" dirty="0" smtClean="0">
                  <a:solidFill>
                    <a:srgbClr val="000000"/>
                  </a:solidFill>
                </a:rPr>
                <a:t>8</a:t>
              </a:r>
              <a:endParaRPr lang="en-US" altLang="zh-CN" sz="2000" b="1" dirty="0">
                <a:solidFill>
                  <a:srgbClr val="000000"/>
                </a:solidFill>
              </a:endParaRPr>
            </a:p>
          </p:txBody>
        </p:sp>
        <p:sp>
          <p:nvSpPr>
            <p:cNvPr id="69" name="Text Box 39"/>
            <p:cNvSpPr txBox="1">
              <a:spLocks noChangeArrowheads="1"/>
            </p:cNvSpPr>
            <p:nvPr/>
          </p:nvSpPr>
          <p:spPr bwMode="black">
            <a:xfrm>
              <a:off x="1429" y="3055"/>
              <a:ext cx="2880" cy="252"/>
            </a:xfrm>
            <a:prstGeom prst="rect">
              <a:avLst/>
            </a:prstGeom>
            <a:noFill/>
            <a:ln w="9525">
              <a:noFill/>
              <a:miter lim="800000"/>
              <a:headEnd/>
              <a:tailEnd/>
            </a:ln>
          </p:spPr>
          <p:txBody>
            <a:bodyPr wrap="none">
              <a:spAutoFit/>
            </a:bodyPr>
            <a:lstStyle/>
            <a:p>
              <a:pPr eaLnBrk="0" hangingPunct="0"/>
              <a:r>
                <a:rPr lang="zh-CN" altLang="en-US" sz="2000" b="1" dirty="0" smtClean="0">
                  <a:solidFill>
                    <a:schemeClr val="tx2"/>
                  </a:solidFill>
                </a:rPr>
                <a:t>完成中央和上级党组织部署的任务情况</a:t>
              </a:r>
              <a:endParaRPr lang="en-US" altLang="zh-CN" sz="2000" b="1" dirty="0">
                <a:solidFill>
                  <a:schemeClr val="tx2"/>
                </a:solidFill>
              </a:endParaRPr>
            </a:p>
          </p:txBody>
        </p:sp>
      </p:gr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lvl="0"/>
            <a:r>
              <a:rPr lang="zh-CN" altLang="en-US" dirty="0" smtClean="0"/>
              <a:t>中国共产党党内监督条例</a:t>
            </a:r>
            <a:endParaRPr lang="zh-CN" altLang="en-US" dirty="0"/>
          </a:p>
        </p:txBody>
      </p:sp>
      <p:sp>
        <p:nvSpPr>
          <p:cNvPr id="3" name="内容占位符 2"/>
          <p:cNvSpPr>
            <a:spLocks noGrp="1"/>
          </p:cNvSpPr>
          <p:nvPr>
            <p:ph idx="1"/>
          </p:nvPr>
        </p:nvSpPr>
        <p:spPr>
          <a:xfrm>
            <a:off x="251520" y="1412776"/>
            <a:ext cx="8640960" cy="4686320"/>
          </a:xfrm>
        </p:spPr>
        <p:txBody>
          <a:bodyPr>
            <a:normAutofit/>
          </a:bodyPr>
          <a:lstStyle/>
          <a:p>
            <a:pPr>
              <a:buClr>
                <a:srgbClr val="C00000"/>
              </a:buClr>
              <a:buSzPct val="80000"/>
            </a:pPr>
            <a:r>
              <a:rPr lang="zh-CN" altLang="en-US" sz="3200" b="1" dirty="0" smtClean="0"/>
              <a:t>党内监督的重点对象</a:t>
            </a:r>
            <a:endParaRPr lang="zh-CN" altLang="en-US" sz="3200" b="1" dirty="0"/>
          </a:p>
        </p:txBody>
      </p:sp>
      <p:pic>
        <p:nvPicPr>
          <p:cNvPr id="4" name="Picture 2" descr="C:\Users\Administrator\Documents\Fetion\202315330\temp\92736c89ed61d05018d4a083da5baeab.jpg"/>
          <p:cNvPicPr>
            <a:picLocks noChangeAspect="1" noChangeArrowheads="1"/>
          </p:cNvPicPr>
          <p:nvPr/>
        </p:nvPicPr>
        <p:blipFill>
          <a:blip r:embed="rId2" cstate="print"/>
          <a:srcRect t="30080"/>
          <a:stretch>
            <a:fillRect/>
          </a:stretch>
        </p:blipFill>
        <p:spPr bwMode="auto">
          <a:xfrm>
            <a:off x="1186095" y="2348880"/>
            <a:ext cx="6771810" cy="3180297"/>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十八届六中全会</a:t>
            </a:r>
            <a:endParaRPr lang="zh-CN" altLang="en-US" dirty="0"/>
          </a:p>
        </p:txBody>
      </p:sp>
      <p:pic>
        <p:nvPicPr>
          <p:cNvPr id="2050" name="Picture 2" descr="W020161101571957507247.jpg">
            <a:hlinkClick r:id="rId2"/>
          </p:cNvPr>
          <p:cNvPicPr>
            <a:picLocks noChangeAspect="1" noChangeArrowheads="1"/>
          </p:cNvPicPr>
          <p:nvPr/>
        </p:nvPicPr>
        <p:blipFill>
          <a:blip r:embed="rId3" cstate="print"/>
          <a:srcRect/>
          <a:stretch>
            <a:fillRect/>
          </a:stretch>
        </p:blipFill>
        <p:spPr bwMode="auto">
          <a:xfrm>
            <a:off x="251520" y="4293096"/>
            <a:ext cx="4096552" cy="19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251520" y="1412776"/>
            <a:ext cx="8640960" cy="2793072"/>
          </a:xfrm>
          <a:prstGeom prst="rect">
            <a:avLst/>
          </a:prstGeom>
          <a:noFill/>
          <a:ln>
            <a:solidFill>
              <a:srgbClr val="C00000"/>
            </a:solidFill>
          </a:ln>
        </p:spPr>
        <p:txBody>
          <a:bodyPr wrap="square" rtlCol="0">
            <a:spAutoFit/>
          </a:bodyPr>
          <a:lstStyle/>
          <a:p>
            <a:pPr>
              <a:lnSpc>
                <a:spcPct val="150000"/>
              </a:lnSpc>
              <a:buClr>
                <a:srgbClr val="C00000"/>
              </a:buClr>
              <a:buSzPct val="80000"/>
              <a:buFont typeface="Wingdings" pitchFamily="2" charset="2"/>
              <a:buChar char="l"/>
            </a:pPr>
            <a:r>
              <a:rPr lang="en-US" altLang="zh-CN" sz="2400" dirty="0" smtClean="0"/>
              <a:t>10</a:t>
            </a:r>
            <a:r>
              <a:rPr lang="zh-CN" altLang="en-US" sz="2400" dirty="0" smtClean="0"/>
              <a:t>月</a:t>
            </a:r>
            <a:r>
              <a:rPr lang="en-US" altLang="zh-CN" sz="2400" dirty="0" smtClean="0"/>
              <a:t>24</a:t>
            </a:r>
            <a:r>
              <a:rPr lang="zh-CN" altLang="en-US" sz="2400" dirty="0" smtClean="0"/>
              <a:t>日至</a:t>
            </a:r>
            <a:r>
              <a:rPr lang="en-US" altLang="zh-CN" sz="2400" dirty="0" smtClean="0"/>
              <a:t>27</a:t>
            </a:r>
            <a:r>
              <a:rPr lang="zh-CN" altLang="en-US" sz="2400" dirty="0" smtClean="0"/>
              <a:t>日，中国共产党第十八届六中全会在北京举行</a:t>
            </a:r>
            <a:endParaRPr lang="en-US" altLang="zh-CN" sz="2400" dirty="0" smtClean="0"/>
          </a:p>
          <a:p>
            <a:pPr>
              <a:lnSpc>
                <a:spcPct val="150000"/>
              </a:lnSpc>
              <a:buClr>
                <a:srgbClr val="C00000"/>
              </a:buClr>
              <a:buSzPct val="80000"/>
              <a:buFont typeface="Wingdings" pitchFamily="2" charset="2"/>
              <a:buChar char="l"/>
            </a:pPr>
            <a:r>
              <a:rPr lang="zh-CN" altLang="zh-CN" sz="2400" dirty="0" smtClean="0"/>
              <a:t>习近平受中央政治局委托作工作报告</a:t>
            </a:r>
            <a:endParaRPr lang="en-US" altLang="zh-CN" sz="2400" dirty="0" smtClean="0"/>
          </a:p>
          <a:p>
            <a:pPr>
              <a:lnSpc>
                <a:spcPct val="150000"/>
              </a:lnSpc>
              <a:buClr>
                <a:srgbClr val="C00000"/>
              </a:buClr>
              <a:buSzPct val="80000"/>
              <a:buFont typeface="Wingdings" pitchFamily="2" charset="2"/>
              <a:buChar char="l"/>
            </a:pPr>
            <a:r>
              <a:rPr lang="zh-CN" altLang="en-US" sz="2400" dirty="0" smtClean="0">
                <a:latin typeface="黑体" pitchFamily="49" charset="-122"/>
                <a:ea typeface="黑体" pitchFamily="49" charset="-122"/>
              </a:rPr>
              <a:t>审议通过了</a:t>
            </a:r>
            <a:r>
              <a:rPr lang="zh-CN" altLang="zh-CN" sz="2400" dirty="0" smtClean="0"/>
              <a:t>《关于新形势下党内政治生活的若干准则》</a:t>
            </a:r>
            <a:r>
              <a:rPr lang="zh-CN" altLang="en-US" sz="2400" dirty="0" smtClean="0"/>
              <a:t>、</a:t>
            </a:r>
            <a:r>
              <a:rPr lang="zh-CN" altLang="zh-CN" sz="2400" dirty="0" smtClean="0"/>
              <a:t>《中国共产党党内监督条例</a:t>
            </a:r>
            <a:r>
              <a:rPr lang="en-US" altLang="zh-CN" sz="2400" dirty="0" smtClean="0"/>
              <a:t>》</a:t>
            </a:r>
            <a:r>
              <a:rPr lang="zh-CN" altLang="en-US" sz="2400" dirty="0" smtClean="0"/>
              <a:t>和</a:t>
            </a:r>
            <a:r>
              <a:rPr lang="zh-CN" altLang="zh-CN" sz="2400" dirty="0" smtClean="0"/>
              <a:t>《关于召开党的第十九次全国代表大会的决议》</a:t>
            </a:r>
            <a:endParaRPr lang="en-US" altLang="zh-CN" sz="2400" dirty="0" smtClean="0"/>
          </a:p>
        </p:txBody>
      </p:sp>
      <p:pic>
        <p:nvPicPr>
          <p:cNvPr id="7" name="内容占位符 3" descr="公报1.jpg"/>
          <p:cNvPicPr>
            <a:picLocks noChangeAspect="1"/>
          </p:cNvPicPr>
          <p:nvPr/>
        </p:nvPicPr>
        <p:blipFill>
          <a:blip r:embed="rId4" cstate="print"/>
          <a:srcRect l="6716" t="8881" b="8231"/>
          <a:stretch>
            <a:fillRect/>
          </a:stretch>
        </p:blipFill>
        <p:spPr>
          <a:xfrm>
            <a:off x="4716016" y="4293096"/>
            <a:ext cx="3823448" cy="198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dirty="0" smtClean="0"/>
              <a:t>党的中央组织的监督</a:t>
            </a:r>
            <a:endParaRPr lang="zh-CN" altLang="en-US" dirty="0"/>
          </a:p>
        </p:txBody>
      </p:sp>
      <p:sp>
        <p:nvSpPr>
          <p:cNvPr id="5" name="AutoShape 46"/>
          <p:cNvSpPr>
            <a:spLocks noChangeArrowheads="1"/>
          </p:cNvSpPr>
          <p:nvPr/>
        </p:nvSpPr>
        <p:spPr bwMode="gray">
          <a:xfrm>
            <a:off x="467544" y="1988965"/>
            <a:ext cx="8208912" cy="649535"/>
          </a:xfrm>
          <a:prstGeom prst="roundRect">
            <a:avLst>
              <a:gd name="adj" fmla="val 16667"/>
            </a:avLst>
          </a:prstGeom>
          <a:gradFill rotWithShape="1">
            <a:gsLst>
              <a:gs pos="0">
                <a:srgbClr val="B9C2C7"/>
              </a:gs>
              <a:gs pos="50000">
                <a:srgbClr val="D5DADD"/>
              </a:gs>
              <a:gs pos="100000">
                <a:srgbClr val="B9C2C7"/>
              </a:gs>
            </a:gsLst>
            <a:lin ang="5400000" scaled="1"/>
          </a:gradFill>
          <a:ln w="9525">
            <a:round/>
            <a:headEnd/>
            <a:tailE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endParaRPr lang="zh-CN" altLang="zh-CN"/>
          </a:p>
        </p:txBody>
      </p:sp>
      <p:grpSp>
        <p:nvGrpSpPr>
          <p:cNvPr id="6" name="Group 47"/>
          <p:cNvGrpSpPr>
            <a:grpSpLocks/>
          </p:cNvGrpSpPr>
          <p:nvPr/>
        </p:nvGrpSpPr>
        <p:grpSpPr bwMode="auto">
          <a:xfrm>
            <a:off x="8469160" y="2090566"/>
            <a:ext cx="90692" cy="339725"/>
            <a:chOff x="5311" y="1135"/>
            <a:chExt cx="73" cy="346"/>
          </a:xfrm>
        </p:grpSpPr>
        <p:sp>
          <p:nvSpPr>
            <p:cNvPr id="39" name="Oval 48"/>
            <p:cNvSpPr>
              <a:spLocks noChangeArrowheads="1"/>
            </p:cNvSpPr>
            <p:nvPr/>
          </p:nvSpPr>
          <p:spPr bwMode="gray">
            <a:xfrm flipH="1" flipV="1">
              <a:off x="5357"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40" name="Oval 49"/>
            <p:cNvSpPr>
              <a:spLocks noChangeArrowheads="1"/>
            </p:cNvSpPr>
            <p:nvPr/>
          </p:nvSpPr>
          <p:spPr bwMode="gray">
            <a:xfrm flipH="1" flipV="1">
              <a:off x="5311"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41" name="Oval 50"/>
            <p:cNvSpPr>
              <a:spLocks noChangeArrowheads="1"/>
            </p:cNvSpPr>
            <p:nvPr/>
          </p:nvSpPr>
          <p:spPr bwMode="gray">
            <a:xfrm flipH="1" flipV="1">
              <a:off x="5357" y="140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42" name="Oval 51"/>
            <p:cNvSpPr>
              <a:spLocks noChangeArrowheads="1"/>
            </p:cNvSpPr>
            <p:nvPr/>
          </p:nvSpPr>
          <p:spPr bwMode="gray">
            <a:xfrm flipH="1" flipV="1">
              <a:off x="5357"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43" name="Oval 52"/>
            <p:cNvSpPr>
              <a:spLocks noChangeArrowheads="1"/>
            </p:cNvSpPr>
            <p:nvPr/>
          </p:nvSpPr>
          <p:spPr bwMode="gray">
            <a:xfrm flipH="1" flipV="1">
              <a:off x="5313"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44" name="Oval 53"/>
            <p:cNvSpPr>
              <a:spLocks noChangeArrowheads="1"/>
            </p:cNvSpPr>
            <p:nvPr/>
          </p:nvSpPr>
          <p:spPr bwMode="gray">
            <a:xfrm flipH="1" flipV="1">
              <a:off x="5357" y="1183"/>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grpSp>
      <p:grpSp>
        <p:nvGrpSpPr>
          <p:cNvPr id="7" name="Group 54"/>
          <p:cNvGrpSpPr>
            <a:grpSpLocks/>
          </p:cNvGrpSpPr>
          <p:nvPr/>
        </p:nvGrpSpPr>
        <p:grpSpPr bwMode="auto">
          <a:xfrm>
            <a:off x="786261" y="2179466"/>
            <a:ext cx="269484" cy="231775"/>
            <a:chOff x="2139" y="1498"/>
            <a:chExt cx="104" cy="146"/>
          </a:xfrm>
        </p:grpSpPr>
        <p:sp>
          <p:nvSpPr>
            <p:cNvPr id="12" name="Oval 55"/>
            <p:cNvSpPr>
              <a:spLocks noChangeArrowheads="1"/>
            </p:cNvSpPr>
            <p:nvPr/>
          </p:nvSpPr>
          <p:spPr bwMode="gray">
            <a:xfrm>
              <a:off x="2139" y="1498"/>
              <a:ext cx="104" cy="122"/>
            </a:xfrm>
            <a:prstGeom prst="ellipse">
              <a:avLst/>
            </a:prstGeom>
            <a:solidFill>
              <a:srgbClr val="EAEAEA">
                <a:alpha val="50195"/>
              </a:srgbClr>
            </a:solidFill>
            <a:ln w="9525" algn="ctr">
              <a:noFill/>
              <a:round/>
              <a:headEnd/>
              <a:tailEnd/>
            </a:ln>
          </p:spPr>
          <p:txBody>
            <a:bodyPr wrap="none" anchor="ctr"/>
            <a:lstStyle/>
            <a:p>
              <a:endParaRPr lang="zh-CN" altLang="zh-CN"/>
            </a:p>
          </p:txBody>
        </p:sp>
        <p:grpSp>
          <p:nvGrpSpPr>
            <p:cNvPr id="13" name="Group 56"/>
            <p:cNvGrpSpPr>
              <a:grpSpLocks/>
            </p:cNvGrpSpPr>
            <p:nvPr/>
          </p:nvGrpSpPr>
          <p:grpSpPr bwMode="auto">
            <a:xfrm>
              <a:off x="2142" y="1502"/>
              <a:ext cx="98" cy="142"/>
              <a:chOff x="2142" y="1502"/>
              <a:chExt cx="98" cy="142"/>
            </a:xfrm>
          </p:grpSpPr>
          <p:pic>
            <p:nvPicPr>
              <p:cNvPr id="25" name="Picture 57" descr="circuler_1"/>
              <p:cNvPicPr>
                <a:picLocks noChangeAspect="1" noChangeArrowheads="1"/>
              </p:cNvPicPr>
              <p:nvPr/>
            </p:nvPicPr>
            <p:blipFill>
              <a:blip r:embed="rId2" cstate="print">
                <a:lum bright="-24000"/>
              </a:blip>
              <a:srcRect/>
              <a:stretch>
                <a:fillRect/>
              </a:stretch>
            </p:blipFill>
            <p:spPr bwMode="gray">
              <a:xfrm>
                <a:off x="2142" y="1502"/>
                <a:ext cx="97" cy="114"/>
              </a:xfrm>
              <a:prstGeom prst="rect">
                <a:avLst/>
              </a:prstGeom>
              <a:noFill/>
              <a:ln w="9525">
                <a:noFill/>
                <a:miter lim="800000"/>
                <a:headEnd/>
                <a:tailEnd/>
              </a:ln>
            </p:spPr>
          </p:pic>
          <p:sp>
            <p:nvSpPr>
              <p:cNvPr id="26" name="Oval 58"/>
              <p:cNvSpPr>
                <a:spLocks noChangeArrowheads="1"/>
              </p:cNvSpPr>
              <p:nvPr/>
            </p:nvSpPr>
            <p:spPr bwMode="gray">
              <a:xfrm>
                <a:off x="2142" y="1502"/>
                <a:ext cx="98" cy="114"/>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lgn="ctr">
                <a:noFill/>
                <a:round/>
                <a:headEnd/>
                <a:tailEnd/>
              </a:ln>
              <a:effectLst/>
            </p:spPr>
            <p:txBody>
              <a:bodyPr wrap="none" anchor="ctr"/>
              <a:lstStyle/>
              <a:p>
                <a:pPr>
                  <a:defRPr/>
                </a:pPr>
                <a:endParaRPr lang="zh-CN" altLang="en-US"/>
              </a:p>
            </p:txBody>
          </p:sp>
          <p:pic>
            <p:nvPicPr>
              <p:cNvPr id="27" name="Picture 59" descr="light_shadow1"/>
              <p:cNvPicPr>
                <a:picLocks noChangeAspect="1" noChangeArrowheads="1"/>
              </p:cNvPicPr>
              <p:nvPr/>
            </p:nvPicPr>
            <p:blipFill>
              <a:blip r:embed="rId3" cstate="print"/>
              <a:srcRect t="14285"/>
              <a:stretch>
                <a:fillRect/>
              </a:stretch>
            </p:blipFill>
            <p:spPr bwMode="gray">
              <a:xfrm>
                <a:off x="2143" y="1507"/>
                <a:ext cx="72" cy="71"/>
              </a:xfrm>
              <a:prstGeom prst="rect">
                <a:avLst/>
              </a:prstGeom>
              <a:noFill/>
              <a:ln w="9525">
                <a:noFill/>
                <a:miter lim="800000"/>
                <a:headEnd/>
                <a:tailEnd/>
              </a:ln>
            </p:spPr>
          </p:pic>
          <p:grpSp>
            <p:nvGrpSpPr>
              <p:cNvPr id="28" name="Group 60"/>
              <p:cNvGrpSpPr>
                <a:grpSpLocks/>
              </p:cNvGrpSpPr>
              <p:nvPr/>
            </p:nvGrpSpPr>
            <p:grpSpPr bwMode="auto">
              <a:xfrm rot="-3733502" flipH="1" flipV="1">
                <a:off x="2165" y="1583"/>
                <a:ext cx="100" cy="21"/>
                <a:chOff x="2532" y="1051"/>
                <a:chExt cx="893" cy="246"/>
              </a:xfrm>
            </p:grpSpPr>
            <p:grpSp>
              <p:nvGrpSpPr>
                <p:cNvPr id="29" name="Group 61"/>
                <p:cNvGrpSpPr>
                  <a:grpSpLocks/>
                </p:cNvGrpSpPr>
                <p:nvPr/>
              </p:nvGrpSpPr>
              <p:grpSpPr bwMode="auto">
                <a:xfrm>
                  <a:off x="2532" y="1051"/>
                  <a:ext cx="743" cy="185"/>
                  <a:chOff x="1565" y="2568"/>
                  <a:chExt cx="1118" cy="279"/>
                </a:xfrm>
              </p:grpSpPr>
              <p:sp>
                <p:nvSpPr>
                  <p:cNvPr id="35" name="AutoShape 6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36" name="AutoShape 6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37" name="AutoShape 6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38" name="AutoShape 6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30" name="Group 66"/>
                <p:cNvGrpSpPr>
                  <a:grpSpLocks/>
                </p:cNvGrpSpPr>
                <p:nvPr/>
              </p:nvGrpSpPr>
              <p:grpSpPr bwMode="auto">
                <a:xfrm rot="1353540">
                  <a:off x="2682" y="1111"/>
                  <a:ext cx="743" cy="186"/>
                  <a:chOff x="1565" y="2568"/>
                  <a:chExt cx="1118" cy="279"/>
                </a:xfrm>
              </p:grpSpPr>
              <p:sp>
                <p:nvSpPr>
                  <p:cNvPr id="31" name="AutoShape 67"/>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32" name="AutoShape 68"/>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33" name="AutoShape 69"/>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34" name="AutoShape 70"/>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14" name="Group 71"/>
            <p:cNvGrpSpPr>
              <a:grpSpLocks/>
            </p:cNvGrpSpPr>
            <p:nvPr/>
          </p:nvGrpSpPr>
          <p:grpSpPr bwMode="auto">
            <a:xfrm rot="-3733502" flipH="1" flipV="1">
              <a:off x="2176" y="1583"/>
              <a:ext cx="88" cy="18"/>
              <a:chOff x="2532" y="1051"/>
              <a:chExt cx="893" cy="246"/>
            </a:xfrm>
          </p:grpSpPr>
          <p:grpSp>
            <p:nvGrpSpPr>
              <p:cNvPr id="15" name="Group 72"/>
              <p:cNvGrpSpPr>
                <a:grpSpLocks/>
              </p:cNvGrpSpPr>
              <p:nvPr/>
            </p:nvGrpSpPr>
            <p:grpSpPr bwMode="auto">
              <a:xfrm>
                <a:off x="2532" y="1051"/>
                <a:ext cx="743" cy="185"/>
                <a:chOff x="1565" y="2568"/>
                <a:chExt cx="1118" cy="279"/>
              </a:xfrm>
            </p:grpSpPr>
            <p:sp>
              <p:nvSpPr>
                <p:cNvPr id="21" name="AutoShape 73"/>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2" name="AutoShape 74"/>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3" name="AutoShape 75"/>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4" name="AutoShape 76"/>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16" name="Group 77"/>
              <p:cNvGrpSpPr>
                <a:grpSpLocks/>
              </p:cNvGrpSpPr>
              <p:nvPr/>
            </p:nvGrpSpPr>
            <p:grpSpPr bwMode="auto">
              <a:xfrm rot="1353540">
                <a:off x="2682" y="1111"/>
                <a:ext cx="743" cy="186"/>
                <a:chOff x="1565" y="2568"/>
                <a:chExt cx="1118" cy="279"/>
              </a:xfrm>
            </p:grpSpPr>
            <p:sp>
              <p:nvSpPr>
                <p:cNvPr id="17" name="AutoShape 7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8" name="AutoShape 7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9" name="AutoShape 8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0" name="AutoShape 8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8" name="Group 82"/>
          <p:cNvGrpSpPr>
            <a:grpSpLocks/>
          </p:cNvGrpSpPr>
          <p:nvPr/>
        </p:nvGrpSpPr>
        <p:grpSpPr bwMode="auto">
          <a:xfrm>
            <a:off x="1270815" y="2090566"/>
            <a:ext cx="6864081" cy="363538"/>
            <a:chOff x="657" y="2893"/>
            <a:chExt cx="1032" cy="590"/>
          </a:xfrm>
        </p:grpSpPr>
        <p:sp>
          <p:nvSpPr>
            <p:cNvPr id="10" name="AutoShape 83"/>
            <p:cNvSpPr>
              <a:spLocks noChangeArrowheads="1"/>
            </p:cNvSpPr>
            <p:nvPr/>
          </p:nvSpPr>
          <p:spPr bwMode="gray">
            <a:xfrm>
              <a:off x="657" y="2893"/>
              <a:ext cx="1031" cy="590"/>
            </a:xfrm>
            <a:prstGeom prst="roundRect">
              <a:avLst>
                <a:gd name="adj" fmla="val 12736"/>
              </a:avLst>
            </a:prstGeom>
            <a:noFill/>
            <a:ln w="9525">
              <a:noFill/>
              <a:round/>
              <a:headEnd/>
              <a:tailEnd/>
            </a:ln>
            <a:effectLst>
              <a:prstShdw prst="shdw18" dist="17961" dir="13500000">
                <a:schemeClr val="accent2">
                  <a:gamma/>
                  <a:shade val="60000"/>
                  <a:invGamma/>
                </a:schemeClr>
              </a:prstShdw>
            </a:effectLst>
          </p:spPr>
          <p:txBody>
            <a:bodyPr wrap="none" anchor="ctr"/>
            <a:lstStyle/>
            <a:p>
              <a:pPr>
                <a:defRPr/>
              </a:pPr>
              <a:endParaRPr lang="zh-CN" altLang="en-US"/>
            </a:p>
          </p:txBody>
        </p:sp>
        <p:sp>
          <p:nvSpPr>
            <p:cNvPr id="11" name="AutoShape 84"/>
            <p:cNvSpPr>
              <a:spLocks noChangeArrowheads="1"/>
            </p:cNvSpPr>
            <p:nvPr/>
          </p:nvSpPr>
          <p:spPr bwMode="gray">
            <a:xfrm>
              <a:off x="658" y="2893"/>
              <a:ext cx="1031" cy="237"/>
            </a:xfrm>
            <a:prstGeom prst="roundRect">
              <a:avLst>
                <a:gd name="adj" fmla="val 30769"/>
              </a:avLst>
            </a:prstGeom>
            <a:noFill/>
            <a:ln w="9525">
              <a:noFill/>
              <a:round/>
              <a:headEnd/>
              <a:tailEnd/>
            </a:ln>
            <a:effectLst/>
          </p:spPr>
          <p:txBody>
            <a:bodyPr wrap="none" anchor="ctr"/>
            <a:lstStyle/>
            <a:p>
              <a:pPr>
                <a:defRPr/>
              </a:pPr>
              <a:endParaRPr lang="zh-CN" altLang="en-US"/>
            </a:p>
          </p:txBody>
        </p:sp>
      </p:grpSp>
      <p:grpSp>
        <p:nvGrpSpPr>
          <p:cNvPr id="45" name="Group 86"/>
          <p:cNvGrpSpPr>
            <a:grpSpLocks/>
          </p:cNvGrpSpPr>
          <p:nvPr/>
        </p:nvGrpSpPr>
        <p:grpSpPr bwMode="auto">
          <a:xfrm>
            <a:off x="467544" y="2711277"/>
            <a:ext cx="8208912" cy="614363"/>
            <a:chOff x="2016" y="1834"/>
            <a:chExt cx="3168" cy="387"/>
          </a:xfrm>
        </p:grpSpPr>
        <p:sp>
          <p:nvSpPr>
            <p:cNvPr id="46" name="AutoShape 87"/>
            <p:cNvSpPr>
              <a:spLocks noChangeArrowheads="1"/>
            </p:cNvSpPr>
            <p:nvPr/>
          </p:nvSpPr>
          <p:spPr bwMode="gray">
            <a:xfrm>
              <a:off x="2016" y="1871"/>
              <a:ext cx="3168" cy="350"/>
            </a:xfrm>
            <a:prstGeom prst="roundRect">
              <a:avLst>
                <a:gd name="adj" fmla="val 16667"/>
              </a:avLst>
            </a:prstGeom>
            <a:gradFill rotWithShape="1">
              <a:gsLst>
                <a:gs pos="0">
                  <a:srgbClr val="B9C2C7"/>
                </a:gs>
                <a:gs pos="50000">
                  <a:srgbClr val="D5DADD"/>
                </a:gs>
                <a:gs pos="100000">
                  <a:srgbClr val="B9C2C7"/>
                </a:gs>
              </a:gsLst>
              <a:lin ang="5400000" scaled="1"/>
            </a:gradFill>
            <a:ln w="9525">
              <a:round/>
              <a:headEnd/>
              <a:tailE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endParaRPr lang="zh-CN" altLang="zh-CN"/>
            </a:p>
          </p:txBody>
        </p:sp>
        <p:grpSp>
          <p:nvGrpSpPr>
            <p:cNvPr id="47" name="Group 88"/>
            <p:cNvGrpSpPr>
              <a:grpSpLocks/>
            </p:cNvGrpSpPr>
            <p:nvPr/>
          </p:nvGrpSpPr>
          <p:grpSpPr bwMode="auto">
            <a:xfrm>
              <a:off x="5104" y="1935"/>
              <a:ext cx="35" cy="214"/>
              <a:chOff x="5311" y="1135"/>
              <a:chExt cx="73" cy="346"/>
            </a:xfrm>
          </p:grpSpPr>
          <p:sp>
            <p:nvSpPr>
              <p:cNvPr id="80" name="Oval 89"/>
              <p:cNvSpPr>
                <a:spLocks noChangeArrowheads="1"/>
              </p:cNvSpPr>
              <p:nvPr/>
            </p:nvSpPr>
            <p:spPr bwMode="gray">
              <a:xfrm flipH="1" flipV="1">
                <a:off x="5357"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81" name="Oval 90"/>
              <p:cNvSpPr>
                <a:spLocks noChangeArrowheads="1"/>
              </p:cNvSpPr>
              <p:nvPr/>
            </p:nvSpPr>
            <p:spPr bwMode="gray">
              <a:xfrm flipH="1" flipV="1">
                <a:off x="5311"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82" name="Oval 91"/>
              <p:cNvSpPr>
                <a:spLocks noChangeArrowheads="1"/>
              </p:cNvSpPr>
              <p:nvPr/>
            </p:nvSpPr>
            <p:spPr bwMode="gray">
              <a:xfrm flipH="1" flipV="1">
                <a:off x="5357" y="140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83" name="Oval 92"/>
              <p:cNvSpPr>
                <a:spLocks noChangeArrowheads="1"/>
              </p:cNvSpPr>
              <p:nvPr/>
            </p:nvSpPr>
            <p:spPr bwMode="gray">
              <a:xfrm flipH="1" flipV="1">
                <a:off x="5357"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84" name="Oval 93"/>
              <p:cNvSpPr>
                <a:spLocks noChangeArrowheads="1"/>
              </p:cNvSpPr>
              <p:nvPr/>
            </p:nvSpPr>
            <p:spPr bwMode="gray">
              <a:xfrm flipH="1" flipV="1">
                <a:off x="5313"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85" name="Oval 94"/>
              <p:cNvSpPr>
                <a:spLocks noChangeArrowheads="1"/>
              </p:cNvSpPr>
              <p:nvPr/>
            </p:nvSpPr>
            <p:spPr bwMode="gray">
              <a:xfrm flipH="1" flipV="1">
                <a:off x="5357" y="1183"/>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grpSp>
        <p:grpSp>
          <p:nvGrpSpPr>
            <p:cNvPr id="48" name="Group 95"/>
            <p:cNvGrpSpPr>
              <a:grpSpLocks/>
            </p:cNvGrpSpPr>
            <p:nvPr/>
          </p:nvGrpSpPr>
          <p:grpSpPr bwMode="auto">
            <a:xfrm>
              <a:off x="2139" y="1991"/>
              <a:ext cx="104" cy="146"/>
              <a:chOff x="2139" y="1991"/>
              <a:chExt cx="104" cy="146"/>
            </a:xfrm>
          </p:grpSpPr>
          <p:sp>
            <p:nvSpPr>
              <p:cNvPr id="53" name="Oval 96"/>
              <p:cNvSpPr>
                <a:spLocks noChangeArrowheads="1"/>
              </p:cNvSpPr>
              <p:nvPr/>
            </p:nvSpPr>
            <p:spPr bwMode="gray">
              <a:xfrm>
                <a:off x="2139" y="1991"/>
                <a:ext cx="104" cy="122"/>
              </a:xfrm>
              <a:prstGeom prst="ellipse">
                <a:avLst/>
              </a:prstGeom>
              <a:solidFill>
                <a:srgbClr val="EAEAEA">
                  <a:alpha val="50195"/>
                </a:srgbClr>
              </a:solidFill>
              <a:ln w="9525" algn="ctr">
                <a:noFill/>
                <a:round/>
                <a:headEnd/>
                <a:tailEnd/>
              </a:ln>
            </p:spPr>
            <p:txBody>
              <a:bodyPr wrap="none" anchor="ctr"/>
              <a:lstStyle/>
              <a:p>
                <a:endParaRPr lang="zh-CN" altLang="zh-CN"/>
              </a:p>
            </p:txBody>
          </p:sp>
          <p:grpSp>
            <p:nvGrpSpPr>
              <p:cNvPr id="54" name="Group 97"/>
              <p:cNvGrpSpPr>
                <a:grpSpLocks/>
              </p:cNvGrpSpPr>
              <p:nvPr/>
            </p:nvGrpSpPr>
            <p:grpSpPr bwMode="auto">
              <a:xfrm>
                <a:off x="2142" y="1995"/>
                <a:ext cx="98" cy="142"/>
                <a:chOff x="2142" y="1995"/>
                <a:chExt cx="98" cy="142"/>
              </a:xfrm>
            </p:grpSpPr>
            <p:pic>
              <p:nvPicPr>
                <p:cNvPr id="66" name="Picture 98" descr="circuler_1"/>
                <p:cNvPicPr>
                  <a:picLocks noChangeAspect="1" noChangeArrowheads="1"/>
                </p:cNvPicPr>
                <p:nvPr/>
              </p:nvPicPr>
              <p:blipFill>
                <a:blip r:embed="rId2" cstate="print">
                  <a:lum bright="-24000"/>
                </a:blip>
                <a:srcRect/>
                <a:stretch>
                  <a:fillRect/>
                </a:stretch>
              </p:blipFill>
              <p:spPr bwMode="gray">
                <a:xfrm>
                  <a:off x="2142" y="1995"/>
                  <a:ext cx="97" cy="114"/>
                </a:xfrm>
                <a:prstGeom prst="rect">
                  <a:avLst/>
                </a:prstGeom>
                <a:noFill/>
                <a:ln w="9525">
                  <a:noFill/>
                  <a:miter lim="800000"/>
                  <a:headEnd/>
                  <a:tailEnd/>
                </a:ln>
              </p:spPr>
            </p:pic>
            <p:sp>
              <p:nvSpPr>
                <p:cNvPr id="67" name="Oval 99"/>
                <p:cNvSpPr>
                  <a:spLocks noChangeArrowheads="1"/>
                </p:cNvSpPr>
                <p:nvPr/>
              </p:nvSpPr>
              <p:spPr bwMode="gray">
                <a:xfrm>
                  <a:off x="2142" y="1995"/>
                  <a:ext cx="98" cy="114"/>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lgn="ctr">
                  <a:noFill/>
                  <a:round/>
                  <a:headEnd/>
                  <a:tailEnd/>
                </a:ln>
                <a:effectLst/>
              </p:spPr>
              <p:txBody>
                <a:bodyPr wrap="none" anchor="ctr"/>
                <a:lstStyle/>
                <a:p>
                  <a:pPr>
                    <a:defRPr/>
                  </a:pPr>
                  <a:endParaRPr lang="zh-CN" altLang="en-US"/>
                </a:p>
              </p:txBody>
            </p:sp>
            <p:pic>
              <p:nvPicPr>
                <p:cNvPr id="68" name="Picture 100" descr="light_shadow1"/>
                <p:cNvPicPr>
                  <a:picLocks noChangeAspect="1" noChangeArrowheads="1"/>
                </p:cNvPicPr>
                <p:nvPr/>
              </p:nvPicPr>
              <p:blipFill>
                <a:blip r:embed="rId3" cstate="print"/>
                <a:srcRect t="14285"/>
                <a:stretch>
                  <a:fillRect/>
                </a:stretch>
              </p:blipFill>
              <p:spPr bwMode="gray">
                <a:xfrm>
                  <a:off x="2143" y="2000"/>
                  <a:ext cx="72" cy="71"/>
                </a:xfrm>
                <a:prstGeom prst="rect">
                  <a:avLst/>
                </a:prstGeom>
                <a:noFill/>
                <a:ln w="9525">
                  <a:noFill/>
                  <a:miter lim="800000"/>
                  <a:headEnd/>
                  <a:tailEnd/>
                </a:ln>
              </p:spPr>
            </p:pic>
            <p:grpSp>
              <p:nvGrpSpPr>
                <p:cNvPr id="69" name="Group 101"/>
                <p:cNvGrpSpPr>
                  <a:grpSpLocks/>
                </p:cNvGrpSpPr>
                <p:nvPr/>
              </p:nvGrpSpPr>
              <p:grpSpPr bwMode="auto">
                <a:xfrm rot="-3733502" flipH="1" flipV="1">
                  <a:off x="2165" y="2076"/>
                  <a:ext cx="100" cy="21"/>
                  <a:chOff x="2532" y="1051"/>
                  <a:chExt cx="893" cy="246"/>
                </a:xfrm>
              </p:grpSpPr>
              <p:grpSp>
                <p:nvGrpSpPr>
                  <p:cNvPr id="70" name="Group 102"/>
                  <p:cNvGrpSpPr>
                    <a:grpSpLocks/>
                  </p:cNvGrpSpPr>
                  <p:nvPr/>
                </p:nvGrpSpPr>
                <p:grpSpPr bwMode="auto">
                  <a:xfrm>
                    <a:off x="2532" y="1051"/>
                    <a:ext cx="743" cy="185"/>
                    <a:chOff x="1565" y="2568"/>
                    <a:chExt cx="1118" cy="279"/>
                  </a:xfrm>
                </p:grpSpPr>
                <p:sp>
                  <p:nvSpPr>
                    <p:cNvPr id="76" name="AutoShape 103"/>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77" name="AutoShape 104"/>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78" name="AutoShape 105"/>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79" name="AutoShape 106"/>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71" name="Group 107"/>
                  <p:cNvGrpSpPr>
                    <a:grpSpLocks/>
                  </p:cNvGrpSpPr>
                  <p:nvPr/>
                </p:nvGrpSpPr>
                <p:grpSpPr bwMode="auto">
                  <a:xfrm rot="1353540">
                    <a:off x="2682" y="1111"/>
                    <a:ext cx="743" cy="186"/>
                    <a:chOff x="1565" y="2568"/>
                    <a:chExt cx="1118" cy="279"/>
                  </a:xfrm>
                </p:grpSpPr>
                <p:sp>
                  <p:nvSpPr>
                    <p:cNvPr id="72" name="AutoShape 10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73" name="AutoShape 10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74" name="AutoShape 11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75" name="AutoShape 11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55" name="Group 112"/>
              <p:cNvGrpSpPr>
                <a:grpSpLocks/>
              </p:cNvGrpSpPr>
              <p:nvPr/>
            </p:nvGrpSpPr>
            <p:grpSpPr bwMode="auto">
              <a:xfrm rot="-3733502" flipH="1" flipV="1">
                <a:off x="2176" y="2076"/>
                <a:ext cx="88" cy="18"/>
                <a:chOff x="2532" y="1051"/>
                <a:chExt cx="893" cy="246"/>
              </a:xfrm>
            </p:grpSpPr>
            <p:grpSp>
              <p:nvGrpSpPr>
                <p:cNvPr id="56" name="Group 113"/>
                <p:cNvGrpSpPr>
                  <a:grpSpLocks/>
                </p:cNvGrpSpPr>
                <p:nvPr/>
              </p:nvGrpSpPr>
              <p:grpSpPr bwMode="auto">
                <a:xfrm>
                  <a:off x="2532" y="1051"/>
                  <a:ext cx="743" cy="185"/>
                  <a:chOff x="1565" y="2568"/>
                  <a:chExt cx="1118" cy="279"/>
                </a:xfrm>
              </p:grpSpPr>
              <p:sp>
                <p:nvSpPr>
                  <p:cNvPr id="62" name="AutoShape 11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63" name="AutoShape 11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64" name="AutoShape 11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65" name="AutoShape 11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57" name="Group 118"/>
                <p:cNvGrpSpPr>
                  <a:grpSpLocks/>
                </p:cNvGrpSpPr>
                <p:nvPr/>
              </p:nvGrpSpPr>
              <p:grpSpPr bwMode="auto">
                <a:xfrm rot="1353540">
                  <a:off x="2682" y="1111"/>
                  <a:ext cx="743" cy="186"/>
                  <a:chOff x="1565" y="2568"/>
                  <a:chExt cx="1118" cy="279"/>
                </a:xfrm>
              </p:grpSpPr>
              <p:sp>
                <p:nvSpPr>
                  <p:cNvPr id="58" name="AutoShape 11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59" name="AutoShape 12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60" name="AutoShape 12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61" name="AutoShape 12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sp>
          <p:nvSpPr>
            <p:cNvPr id="51" name="AutoShape 124"/>
            <p:cNvSpPr>
              <a:spLocks noChangeArrowheads="1"/>
            </p:cNvSpPr>
            <p:nvPr/>
          </p:nvSpPr>
          <p:spPr bwMode="gray">
            <a:xfrm>
              <a:off x="2326" y="1935"/>
              <a:ext cx="2646" cy="229"/>
            </a:xfrm>
            <a:prstGeom prst="roundRect">
              <a:avLst>
                <a:gd name="adj" fmla="val 12736"/>
              </a:avLst>
            </a:prstGeom>
            <a:noFill/>
            <a:ln w="9525">
              <a:noFill/>
              <a:round/>
              <a:headEnd/>
              <a:tailEnd/>
            </a:ln>
            <a:effectLst>
              <a:prstShdw prst="shdw18" dist="17961" dir="13500000">
                <a:schemeClr val="hlink">
                  <a:gamma/>
                  <a:shade val="60000"/>
                  <a:invGamma/>
                </a:schemeClr>
              </a:prstShdw>
            </a:effectLst>
          </p:spPr>
          <p:txBody>
            <a:bodyPr wrap="none" anchor="ctr"/>
            <a:lstStyle/>
            <a:p>
              <a:pPr>
                <a:defRPr/>
              </a:pPr>
              <a:endParaRPr lang="zh-CN" altLang="en-US"/>
            </a:p>
          </p:txBody>
        </p:sp>
        <p:sp>
          <p:nvSpPr>
            <p:cNvPr id="50" name="Text Box 126"/>
            <p:cNvSpPr txBox="1">
              <a:spLocks noChangeArrowheads="1"/>
            </p:cNvSpPr>
            <p:nvPr/>
          </p:nvSpPr>
          <p:spPr bwMode="gray">
            <a:xfrm>
              <a:off x="2238" y="1834"/>
              <a:ext cx="2918" cy="252"/>
            </a:xfrm>
            <a:prstGeom prst="rect">
              <a:avLst/>
            </a:prstGeom>
            <a:noFill/>
            <a:ln w="9525" algn="ctr">
              <a:noFill/>
              <a:miter lim="800000"/>
              <a:headEnd/>
              <a:tailEnd/>
            </a:ln>
            <a:effectLst>
              <a:outerShdw dist="28398" dir="3806097" algn="ctr" rotWithShape="0">
                <a:srgbClr val="1C1C1C">
                  <a:alpha val="50000"/>
                </a:srgbClr>
              </a:outerShdw>
            </a:effectLst>
          </p:spPr>
          <p:txBody>
            <a:bodyPr wrap="square">
              <a:spAutoFit/>
            </a:bodyPr>
            <a:lstStyle/>
            <a:p>
              <a:endParaRPr lang="en-US" altLang="zh-CN" sz="2000" dirty="0" smtClean="0"/>
            </a:p>
          </p:txBody>
        </p:sp>
      </p:grpSp>
      <p:grpSp>
        <p:nvGrpSpPr>
          <p:cNvPr id="86" name="Group 127"/>
          <p:cNvGrpSpPr>
            <a:grpSpLocks/>
          </p:cNvGrpSpPr>
          <p:nvPr/>
        </p:nvGrpSpPr>
        <p:grpSpPr bwMode="auto">
          <a:xfrm>
            <a:off x="467544" y="3497088"/>
            <a:ext cx="8208912" cy="555625"/>
            <a:chOff x="2016" y="1378"/>
            <a:chExt cx="3168" cy="350"/>
          </a:xfrm>
        </p:grpSpPr>
        <p:sp>
          <p:nvSpPr>
            <p:cNvPr id="87" name="AutoShape 128"/>
            <p:cNvSpPr>
              <a:spLocks noChangeArrowheads="1"/>
            </p:cNvSpPr>
            <p:nvPr/>
          </p:nvSpPr>
          <p:spPr bwMode="gray">
            <a:xfrm>
              <a:off x="2016" y="1378"/>
              <a:ext cx="3168" cy="350"/>
            </a:xfrm>
            <a:prstGeom prst="roundRect">
              <a:avLst>
                <a:gd name="adj" fmla="val 16667"/>
              </a:avLst>
            </a:prstGeom>
            <a:gradFill rotWithShape="1">
              <a:gsLst>
                <a:gs pos="0">
                  <a:srgbClr val="B9C2C7"/>
                </a:gs>
                <a:gs pos="50000">
                  <a:srgbClr val="D5DADD"/>
                </a:gs>
                <a:gs pos="100000">
                  <a:srgbClr val="B9C2C7"/>
                </a:gs>
              </a:gsLst>
              <a:lin ang="5400000" scaled="1"/>
            </a:gradFill>
            <a:ln w="9525">
              <a:round/>
              <a:headEnd/>
              <a:tailE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endParaRPr lang="zh-CN" altLang="zh-CN"/>
            </a:p>
          </p:txBody>
        </p:sp>
        <p:grpSp>
          <p:nvGrpSpPr>
            <p:cNvPr id="88" name="Group 129"/>
            <p:cNvGrpSpPr>
              <a:grpSpLocks/>
            </p:cNvGrpSpPr>
            <p:nvPr/>
          </p:nvGrpSpPr>
          <p:grpSpPr bwMode="auto">
            <a:xfrm>
              <a:off x="5104" y="1442"/>
              <a:ext cx="35" cy="214"/>
              <a:chOff x="5311" y="1135"/>
              <a:chExt cx="73" cy="346"/>
            </a:xfrm>
          </p:grpSpPr>
          <p:sp>
            <p:nvSpPr>
              <p:cNvPr id="121" name="Oval 130"/>
              <p:cNvSpPr>
                <a:spLocks noChangeArrowheads="1"/>
              </p:cNvSpPr>
              <p:nvPr/>
            </p:nvSpPr>
            <p:spPr bwMode="gray">
              <a:xfrm flipH="1" flipV="1">
                <a:off x="5357"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22" name="Oval 131"/>
              <p:cNvSpPr>
                <a:spLocks noChangeArrowheads="1"/>
              </p:cNvSpPr>
              <p:nvPr/>
            </p:nvSpPr>
            <p:spPr bwMode="gray">
              <a:xfrm flipH="1" flipV="1">
                <a:off x="5311"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23" name="Oval 132"/>
              <p:cNvSpPr>
                <a:spLocks noChangeArrowheads="1"/>
              </p:cNvSpPr>
              <p:nvPr/>
            </p:nvSpPr>
            <p:spPr bwMode="gray">
              <a:xfrm flipH="1" flipV="1">
                <a:off x="5357" y="140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24" name="Oval 133"/>
              <p:cNvSpPr>
                <a:spLocks noChangeArrowheads="1"/>
              </p:cNvSpPr>
              <p:nvPr/>
            </p:nvSpPr>
            <p:spPr bwMode="gray">
              <a:xfrm flipH="1" flipV="1">
                <a:off x="5357"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25" name="Oval 134"/>
              <p:cNvSpPr>
                <a:spLocks noChangeArrowheads="1"/>
              </p:cNvSpPr>
              <p:nvPr/>
            </p:nvSpPr>
            <p:spPr bwMode="gray">
              <a:xfrm flipH="1" flipV="1">
                <a:off x="5313"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26" name="Oval 135"/>
              <p:cNvSpPr>
                <a:spLocks noChangeArrowheads="1"/>
              </p:cNvSpPr>
              <p:nvPr/>
            </p:nvSpPr>
            <p:spPr bwMode="gray">
              <a:xfrm flipH="1" flipV="1">
                <a:off x="5357" y="1183"/>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grpSp>
        <p:grpSp>
          <p:nvGrpSpPr>
            <p:cNvPr id="89" name="Group 136"/>
            <p:cNvGrpSpPr>
              <a:grpSpLocks/>
            </p:cNvGrpSpPr>
            <p:nvPr/>
          </p:nvGrpSpPr>
          <p:grpSpPr bwMode="auto">
            <a:xfrm>
              <a:off x="2139" y="1498"/>
              <a:ext cx="104" cy="146"/>
              <a:chOff x="2139" y="1498"/>
              <a:chExt cx="104" cy="146"/>
            </a:xfrm>
          </p:grpSpPr>
          <p:sp>
            <p:nvSpPr>
              <p:cNvPr id="94" name="Oval 137"/>
              <p:cNvSpPr>
                <a:spLocks noChangeArrowheads="1"/>
              </p:cNvSpPr>
              <p:nvPr/>
            </p:nvSpPr>
            <p:spPr bwMode="gray">
              <a:xfrm>
                <a:off x="2139" y="1498"/>
                <a:ext cx="104" cy="122"/>
              </a:xfrm>
              <a:prstGeom prst="ellipse">
                <a:avLst/>
              </a:prstGeom>
              <a:solidFill>
                <a:srgbClr val="EAEAEA">
                  <a:alpha val="50195"/>
                </a:srgbClr>
              </a:solidFill>
              <a:ln w="9525" algn="ctr">
                <a:noFill/>
                <a:round/>
                <a:headEnd/>
                <a:tailEnd/>
              </a:ln>
            </p:spPr>
            <p:txBody>
              <a:bodyPr wrap="none" anchor="ctr"/>
              <a:lstStyle/>
              <a:p>
                <a:endParaRPr lang="zh-CN" altLang="zh-CN"/>
              </a:p>
            </p:txBody>
          </p:sp>
          <p:grpSp>
            <p:nvGrpSpPr>
              <p:cNvPr id="95" name="Group 138"/>
              <p:cNvGrpSpPr>
                <a:grpSpLocks/>
              </p:cNvGrpSpPr>
              <p:nvPr/>
            </p:nvGrpSpPr>
            <p:grpSpPr bwMode="auto">
              <a:xfrm>
                <a:off x="2142" y="1502"/>
                <a:ext cx="98" cy="142"/>
                <a:chOff x="2142" y="1502"/>
                <a:chExt cx="98" cy="142"/>
              </a:xfrm>
            </p:grpSpPr>
            <p:pic>
              <p:nvPicPr>
                <p:cNvPr id="107" name="Picture 139" descr="circuler_1"/>
                <p:cNvPicPr>
                  <a:picLocks noChangeAspect="1" noChangeArrowheads="1"/>
                </p:cNvPicPr>
                <p:nvPr/>
              </p:nvPicPr>
              <p:blipFill>
                <a:blip r:embed="rId2" cstate="print">
                  <a:lum bright="-24000"/>
                </a:blip>
                <a:srcRect/>
                <a:stretch>
                  <a:fillRect/>
                </a:stretch>
              </p:blipFill>
              <p:spPr bwMode="gray">
                <a:xfrm>
                  <a:off x="2142" y="1502"/>
                  <a:ext cx="97" cy="114"/>
                </a:xfrm>
                <a:prstGeom prst="rect">
                  <a:avLst/>
                </a:prstGeom>
                <a:noFill/>
                <a:ln w="9525">
                  <a:noFill/>
                  <a:miter lim="800000"/>
                  <a:headEnd/>
                  <a:tailEnd/>
                </a:ln>
              </p:spPr>
            </p:pic>
            <p:sp>
              <p:nvSpPr>
                <p:cNvPr id="108" name="Oval 140"/>
                <p:cNvSpPr>
                  <a:spLocks noChangeArrowheads="1"/>
                </p:cNvSpPr>
                <p:nvPr/>
              </p:nvSpPr>
              <p:spPr bwMode="gray">
                <a:xfrm>
                  <a:off x="2142" y="1502"/>
                  <a:ext cx="98" cy="114"/>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lgn="ctr">
                  <a:noFill/>
                  <a:round/>
                  <a:headEnd/>
                  <a:tailEnd/>
                </a:ln>
                <a:effectLst/>
              </p:spPr>
              <p:txBody>
                <a:bodyPr wrap="none" anchor="ctr"/>
                <a:lstStyle/>
                <a:p>
                  <a:pPr>
                    <a:defRPr/>
                  </a:pPr>
                  <a:endParaRPr lang="zh-CN" altLang="en-US"/>
                </a:p>
              </p:txBody>
            </p:sp>
            <p:pic>
              <p:nvPicPr>
                <p:cNvPr id="109" name="Picture 141" descr="light_shadow1"/>
                <p:cNvPicPr>
                  <a:picLocks noChangeAspect="1" noChangeArrowheads="1"/>
                </p:cNvPicPr>
                <p:nvPr/>
              </p:nvPicPr>
              <p:blipFill>
                <a:blip r:embed="rId3" cstate="print"/>
                <a:srcRect t="14285"/>
                <a:stretch>
                  <a:fillRect/>
                </a:stretch>
              </p:blipFill>
              <p:spPr bwMode="gray">
                <a:xfrm>
                  <a:off x="2143" y="1507"/>
                  <a:ext cx="72" cy="71"/>
                </a:xfrm>
                <a:prstGeom prst="rect">
                  <a:avLst/>
                </a:prstGeom>
                <a:noFill/>
                <a:ln w="9525">
                  <a:noFill/>
                  <a:miter lim="800000"/>
                  <a:headEnd/>
                  <a:tailEnd/>
                </a:ln>
              </p:spPr>
            </p:pic>
            <p:grpSp>
              <p:nvGrpSpPr>
                <p:cNvPr id="110" name="Group 142"/>
                <p:cNvGrpSpPr>
                  <a:grpSpLocks/>
                </p:cNvGrpSpPr>
                <p:nvPr/>
              </p:nvGrpSpPr>
              <p:grpSpPr bwMode="auto">
                <a:xfrm rot="-3733502" flipH="1" flipV="1">
                  <a:off x="2165" y="1583"/>
                  <a:ext cx="100" cy="21"/>
                  <a:chOff x="2532" y="1051"/>
                  <a:chExt cx="893" cy="246"/>
                </a:xfrm>
              </p:grpSpPr>
              <p:grpSp>
                <p:nvGrpSpPr>
                  <p:cNvPr id="111" name="Group 143"/>
                  <p:cNvGrpSpPr>
                    <a:grpSpLocks/>
                  </p:cNvGrpSpPr>
                  <p:nvPr/>
                </p:nvGrpSpPr>
                <p:grpSpPr bwMode="auto">
                  <a:xfrm>
                    <a:off x="2532" y="1051"/>
                    <a:ext cx="743" cy="185"/>
                    <a:chOff x="1565" y="2568"/>
                    <a:chExt cx="1118" cy="279"/>
                  </a:xfrm>
                </p:grpSpPr>
                <p:sp>
                  <p:nvSpPr>
                    <p:cNvPr id="117" name="AutoShape 144"/>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18" name="AutoShape 145"/>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19" name="AutoShape 146"/>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20" name="AutoShape 147"/>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112" name="Group 148"/>
                  <p:cNvGrpSpPr>
                    <a:grpSpLocks/>
                  </p:cNvGrpSpPr>
                  <p:nvPr/>
                </p:nvGrpSpPr>
                <p:grpSpPr bwMode="auto">
                  <a:xfrm rot="1353540">
                    <a:off x="2682" y="1111"/>
                    <a:ext cx="743" cy="186"/>
                    <a:chOff x="1565" y="2568"/>
                    <a:chExt cx="1118" cy="279"/>
                  </a:xfrm>
                </p:grpSpPr>
                <p:sp>
                  <p:nvSpPr>
                    <p:cNvPr id="113" name="AutoShape 149"/>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14" name="AutoShape 150"/>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15" name="AutoShape 151"/>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16" name="AutoShape 152"/>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96" name="Group 153"/>
              <p:cNvGrpSpPr>
                <a:grpSpLocks/>
              </p:cNvGrpSpPr>
              <p:nvPr/>
            </p:nvGrpSpPr>
            <p:grpSpPr bwMode="auto">
              <a:xfrm rot="-3733502" flipH="1" flipV="1">
                <a:off x="2176" y="1583"/>
                <a:ext cx="88" cy="18"/>
                <a:chOff x="2532" y="1051"/>
                <a:chExt cx="893" cy="246"/>
              </a:xfrm>
            </p:grpSpPr>
            <p:grpSp>
              <p:nvGrpSpPr>
                <p:cNvPr id="97" name="Group 154"/>
                <p:cNvGrpSpPr>
                  <a:grpSpLocks/>
                </p:cNvGrpSpPr>
                <p:nvPr/>
              </p:nvGrpSpPr>
              <p:grpSpPr bwMode="auto">
                <a:xfrm>
                  <a:off x="2532" y="1051"/>
                  <a:ext cx="743" cy="185"/>
                  <a:chOff x="1565" y="2568"/>
                  <a:chExt cx="1118" cy="279"/>
                </a:xfrm>
              </p:grpSpPr>
              <p:sp>
                <p:nvSpPr>
                  <p:cNvPr id="103" name="AutoShape 15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04" name="AutoShape 15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05" name="AutoShape 15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06" name="AutoShape 15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98" name="Group 159"/>
                <p:cNvGrpSpPr>
                  <a:grpSpLocks/>
                </p:cNvGrpSpPr>
                <p:nvPr/>
              </p:nvGrpSpPr>
              <p:grpSpPr bwMode="auto">
                <a:xfrm rot="1353540">
                  <a:off x="2682" y="1111"/>
                  <a:ext cx="743" cy="186"/>
                  <a:chOff x="1565" y="2568"/>
                  <a:chExt cx="1118" cy="279"/>
                </a:xfrm>
              </p:grpSpPr>
              <p:sp>
                <p:nvSpPr>
                  <p:cNvPr id="99" name="AutoShape 16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00" name="AutoShape 16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01" name="AutoShape 16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02" name="AutoShape 16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90" name="Group 164"/>
            <p:cNvGrpSpPr>
              <a:grpSpLocks/>
            </p:cNvGrpSpPr>
            <p:nvPr/>
          </p:nvGrpSpPr>
          <p:grpSpPr bwMode="auto">
            <a:xfrm>
              <a:off x="2326" y="1442"/>
              <a:ext cx="2649" cy="229"/>
              <a:chOff x="657" y="2893"/>
              <a:chExt cx="1032" cy="590"/>
            </a:xfrm>
          </p:grpSpPr>
          <p:sp>
            <p:nvSpPr>
              <p:cNvPr id="92" name="AutoShape 165"/>
              <p:cNvSpPr>
                <a:spLocks noChangeArrowheads="1"/>
              </p:cNvSpPr>
              <p:nvPr/>
            </p:nvSpPr>
            <p:spPr bwMode="gray">
              <a:xfrm>
                <a:off x="657" y="2893"/>
                <a:ext cx="1031" cy="590"/>
              </a:xfrm>
              <a:prstGeom prst="roundRect">
                <a:avLst>
                  <a:gd name="adj" fmla="val 12736"/>
                </a:avLst>
              </a:prstGeom>
              <a:noFill/>
              <a:ln w="9525">
                <a:noFill/>
                <a:round/>
                <a:headEnd/>
                <a:tailEnd/>
              </a:ln>
              <a:effectLst>
                <a:prstShdw prst="shdw18" dist="17961" dir="13500000">
                  <a:schemeClr val="accent2">
                    <a:gamma/>
                    <a:shade val="60000"/>
                    <a:invGamma/>
                  </a:schemeClr>
                </a:prstShdw>
              </a:effectLst>
            </p:spPr>
            <p:txBody>
              <a:bodyPr wrap="none" anchor="ctr"/>
              <a:lstStyle/>
              <a:p>
                <a:pPr>
                  <a:defRPr/>
                </a:pPr>
                <a:endParaRPr lang="zh-CN" altLang="en-US"/>
              </a:p>
            </p:txBody>
          </p:sp>
          <p:sp>
            <p:nvSpPr>
              <p:cNvPr id="93" name="AutoShape 166"/>
              <p:cNvSpPr>
                <a:spLocks noChangeArrowheads="1"/>
              </p:cNvSpPr>
              <p:nvPr/>
            </p:nvSpPr>
            <p:spPr bwMode="gray">
              <a:xfrm>
                <a:off x="658" y="2893"/>
                <a:ext cx="1031" cy="237"/>
              </a:xfrm>
              <a:prstGeom prst="roundRect">
                <a:avLst>
                  <a:gd name="adj" fmla="val 30769"/>
                </a:avLst>
              </a:prstGeom>
              <a:noFill/>
              <a:ln w="9525">
                <a:noFill/>
                <a:round/>
                <a:headEnd/>
                <a:tailEnd/>
              </a:ln>
              <a:effectLst/>
            </p:spPr>
            <p:txBody>
              <a:bodyPr wrap="none" anchor="ctr"/>
              <a:lstStyle/>
              <a:p>
                <a:pPr>
                  <a:defRPr/>
                </a:pPr>
                <a:endParaRPr lang="zh-CN" altLang="en-US"/>
              </a:p>
            </p:txBody>
          </p:sp>
        </p:grpSp>
        <p:sp>
          <p:nvSpPr>
            <p:cNvPr id="91" name="Text Box 167"/>
            <p:cNvSpPr txBox="1">
              <a:spLocks noChangeArrowheads="1"/>
            </p:cNvSpPr>
            <p:nvPr/>
          </p:nvSpPr>
          <p:spPr bwMode="gray">
            <a:xfrm>
              <a:off x="2294" y="1419"/>
              <a:ext cx="2657" cy="252"/>
            </a:xfrm>
            <a:prstGeom prst="rect">
              <a:avLst/>
            </a:prstGeom>
            <a:noFill/>
            <a:ln w="9525" algn="ctr">
              <a:noFill/>
              <a:miter lim="800000"/>
              <a:headEnd/>
              <a:tailEnd/>
            </a:ln>
            <a:effectLst>
              <a:outerShdw dist="28398" dir="3806097" algn="ctr" rotWithShape="0">
                <a:srgbClr val="1C1C1C">
                  <a:alpha val="50000"/>
                </a:srgbClr>
              </a:outerShdw>
            </a:effectLst>
          </p:spPr>
          <p:txBody>
            <a:bodyPr wrap="square">
              <a:spAutoFit/>
            </a:bodyPr>
            <a:lstStyle/>
            <a:p>
              <a:endParaRPr lang="en-US" altLang="zh-CN" sz="2000" dirty="0" smtClean="0"/>
            </a:p>
          </p:txBody>
        </p:sp>
      </p:grpSp>
      <p:grpSp>
        <p:nvGrpSpPr>
          <p:cNvPr id="127" name="Group 168"/>
          <p:cNvGrpSpPr>
            <a:grpSpLocks/>
          </p:cNvGrpSpPr>
          <p:nvPr/>
        </p:nvGrpSpPr>
        <p:grpSpPr bwMode="auto">
          <a:xfrm>
            <a:off x="467544" y="4230513"/>
            <a:ext cx="8208912" cy="555625"/>
            <a:chOff x="2016" y="1871"/>
            <a:chExt cx="3168" cy="350"/>
          </a:xfrm>
        </p:grpSpPr>
        <p:sp>
          <p:nvSpPr>
            <p:cNvPr id="128" name="AutoShape 169"/>
            <p:cNvSpPr>
              <a:spLocks noChangeArrowheads="1"/>
            </p:cNvSpPr>
            <p:nvPr/>
          </p:nvSpPr>
          <p:spPr bwMode="gray">
            <a:xfrm>
              <a:off x="2016" y="1871"/>
              <a:ext cx="3168" cy="350"/>
            </a:xfrm>
            <a:prstGeom prst="roundRect">
              <a:avLst>
                <a:gd name="adj" fmla="val 16667"/>
              </a:avLst>
            </a:prstGeom>
            <a:gradFill rotWithShape="1">
              <a:gsLst>
                <a:gs pos="0">
                  <a:srgbClr val="B9C2C7"/>
                </a:gs>
                <a:gs pos="50000">
                  <a:srgbClr val="D5DADD"/>
                </a:gs>
                <a:gs pos="100000">
                  <a:srgbClr val="B9C2C7"/>
                </a:gs>
              </a:gsLst>
              <a:lin ang="5400000" scaled="1"/>
            </a:gradFill>
            <a:ln w="9525">
              <a:round/>
              <a:headEnd/>
              <a:tailE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endParaRPr lang="zh-CN" altLang="zh-CN"/>
            </a:p>
          </p:txBody>
        </p:sp>
        <p:grpSp>
          <p:nvGrpSpPr>
            <p:cNvPr id="129" name="Group 170"/>
            <p:cNvGrpSpPr>
              <a:grpSpLocks/>
            </p:cNvGrpSpPr>
            <p:nvPr/>
          </p:nvGrpSpPr>
          <p:grpSpPr bwMode="auto">
            <a:xfrm>
              <a:off x="5104" y="1935"/>
              <a:ext cx="35" cy="214"/>
              <a:chOff x="5311" y="1135"/>
              <a:chExt cx="73" cy="346"/>
            </a:xfrm>
          </p:grpSpPr>
          <p:sp>
            <p:nvSpPr>
              <p:cNvPr id="162" name="Oval 171"/>
              <p:cNvSpPr>
                <a:spLocks noChangeArrowheads="1"/>
              </p:cNvSpPr>
              <p:nvPr/>
            </p:nvSpPr>
            <p:spPr bwMode="gray">
              <a:xfrm flipH="1" flipV="1">
                <a:off x="5357"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63" name="Oval 172"/>
              <p:cNvSpPr>
                <a:spLocks noChangeArrowheads="1"/>
              </p:cNvSpPr>
              <p:nvPr/>
            </p:nvSpPr>
            <p:spPr bwMode="gray">
              <a:xfrm flipH="1" flipV="1">
                <a:off x="5311"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64" name="Oval 173"/>
              <p:cNvSpPr>
                <a:spLocks noChangeArrowheads="1"/>
              </p:cNvSpPr>
              <p:nvPr/>
            </p:nvSpPr>
            <p:spPr bwMode="gray">
              <a:xfrm flipH="1" flipV="1">
                <a:off x="5357" y="140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65" name="Oval 174"/>
              <p:cNvSpPr>
                <a:spLocks noChangeArrowheads="1"/>
              </p:cNvSpPr>
              <p:nvPr/>
            </p:nvSpPr>
            <p:spPr bwMode="gray">
              <a:xfrm flipH="1" flipV="1">
                <a:off x="5357"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66" name="Oval 175"/>
              <p:cNvSpPr>
                <a:spLocks noChangeArrowheads="1"/>
              </p:cNvSpPr>
              <p:nvPr/>
            </p:nvSpPr>
            <p:spPr bwMode="gray">
              <a:xfrm flipH="1" flipV="1">
                <a:off x="5313"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167" name="Oval 176"/>
              <p:cNvSpPr>
                <a:spLocks noChangeArrowheads="1"/>
              </p:cNvSpPr>
              <p:nvPr/>
            </p:nvSpPr>
            <p:spPr bwMode="gray">
              <a:xfrm flipH="1" flipV="1">
                <a:off x="5357" y="1183"/>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grpSp>
        <p:grpSp>
          <p:nvGrpSpPr>
            <p:cNvPr id="130" name="Group 177"/>
            <p:cNvGrpSpPr>
              <a:grpSpLocks/>
            </p:cNvGrpSpPr>
            <p:nvPr/>
          </p:nvGrpSpPr>
          <p:grpSpPr bwMode="auto">
            <a:xfrm>
              <a:off x="2139" y="1991"/>
              <a:ext cx="104" cy="146"/>
              <a:chOff x="2139" y="1991"/>
              <a:chExt cx="104" cy="146"/>
            </a:xfrm>
          </p:grpSpPr>
          <p:sp>
            <p:nvSpPr>
              <p:cNvPr id="135" name="Oval 178"/>
              <p:cNvSpPr>
                <a:spLocks noChangeArrowheads="1"/>
              </p:cNvSpPr>
              <p:nvPr/>
            </p:nvSpPr>
            <p:spPr bwMode="gray">
              <a:xfrm>
                <a:off x="2139" y="1991"/>
                <a:ext cx="104" cy="122"/>
              </a:xfrm>
              <a:prstGeom prst="ellipse">
                <a:avLst/>
              </a:prstGeom>
              <a:solidFill>
                <a:srgbClr val="EAEAEA">
                  <a:alpha val="50195"/>
                </a:srgbClr>
              </a:solidFill>
              <a:ln w="9525" algn="ctr">
                <a:noFill/>
                <a:round/>
                <a:headEnd/>
                <a:tailEnd/>
              </a:ln>
            </p:spPr>
            <p:txBody>
              <a:bodyPr wrap="none" anchor="ctr"/>
              <a:lstStyle/>
              <a:p>
                <a:endParaRPr lang="zh-CN" altLang="zh-CN"/>
              </a:p>
            </p:txBody>
          </p:sp>
          <p:grpSp>
            <p:nvGrpSpPr>
              <p:cNvPr id="136" name="Group 179"/>
              <p:cNvGrpSpPr>
                <a:grpSpLocks/>
              </p:cNvGrpSpPr>
              <p:nvPr/>
            </p:nvGrpSpPr>
            <p:grpSpPr bwMode="auto">
              <a:xfrm>
                <a:off x="2142" y="1995"/>
                <a:ext cx="98" cy="142"/>
                <a:chOff x="2142" y="1995"/>
                <a:chExt cx="98" cy="142"/>
              </a:xfrm>
            </p:grpSpPr>
            <p:pic>
              <p:nvPicPr>
                <p:cNvPr id="148" name="Picture 180" descr="circuler_1"/>
                <p:cNvPicPr>
                  <a:picLocks noChangeAspect="1" noChangeArrowheads="1"/>
                </p:cNvPicPr>
                <p:nvPr/>
              </p:nvPicPr>
              <p:blipFill>
                <a:blip r:embed="rId2" cstate="print">
                  <a:lum bright="-24000"/>
                </a:blip>
                <a:srcRect/>
                <a:stretch>
                  <a:fillRect/>
                </a:stretch>
              </p:blipFill>
              <p:spPr bwMode="gray">
                <a:xfrm>
                  <a:off x="2142" y="1995"/>
                  <a:ext cx="97" cy="114"/>
                </a:xfrm>
                <a:prstGeom prst="rect">
                  <a:avLst/>
                </a:prstGeom>
                <a:noFill/>
                <a:ln w="9525">
                  <a:noFill/>
                  <a:miter lim="800000"/>
                  <a:headEnd/>
                  <a:tailEnd/>
                </a:ln>
              </p:spPr>
            </p:pic>
            <p:sp>
              <p:nvSpPr>
                <p:cNvPr id="149" name="Oval 181"/>
                <p:cNvSpPr>
                  <a:spLocks noChangeArrowheads="1"/>
                </p:cNvSpPr>
                <p:nvPr/>
              </p:nvSpPr>
              <p:spPr bwMode="gray">
                <a:xfrm>
                  <a:off x="2142" y="1995"/>
                  <a:ext cx="98" cy="114"/>
                </a:xfrm>
                <a:prstGeom prst="ellipse">
                  <a:avLst/>
                </a:prstGeom>
                <a:gradFill rotWithShape="1">
                  <a:gsLst>
                    <a:gs pos="0">
                      <a:schemeClr val="hlink"/>
                    </a:gs>
                    <a:gs pos="100000">
                      <a:schemeClr val="hlink">
                        <a:gamma/>
                        <a:shade val="46275"/>
                        <a:invGamma/>
                      </a:schemeClr>
                    </a:gs>
                  </a:gsLst>
                  <a:path path="shape">
                    <a:fillToRect l="50000" t="50000" r="50000" b="50000"/>
                  </a:path>
                </a:gradFill>
                <a:ln w="9525" algn="ctr">
                  <a:noFill/>
                  <a:round/>
                  <a:headEnd/>
                  <a:tailEnd/>
                </a:ln>
                <a:effectLst/>
              </p:spPr>
              <p:txBody>
                <a:bodyPr wrap="none" anchor="ctr"/>
                <a:lstStyle/>
                <a:p>
                  <a:pPr>
                    <a:defRPr/>
                  </a:pPr>
                  <a:endParaRPr lang="zh-CN" altLang="en-US"/>
                </a:p>
              </p:txBody>
            </p:sp>
            <p:pic>
              <p:nvPicPr>
                <p:cNvPr id="150" name="Picture 182" descr="light_shadow1"/>
                <p:cNvPicPr>
                  <a:picLocks noChangeAspect="1" noChangeArrowheads="1"/>
                </p:cNvPicPr>
                <p:nvPr/>
              </p:nvPicPr>
              <p:blipFill>
                <a:blip r:embed="rId3" cstate="print"/>
                <a:srcRect t="14285"/>
                <a:stretch>
                  <a:fillRect/>
                </a:stretch>
              </p:blipFill>
              <p:spPr bwMode="gray">
                <a:xfrm>
                  <a:off x="2143" y="2000"/>
                  <a:ext cx="72" cy="71"/>
                </a:xfrm>
                <a:prstGeom prst="rect">
                  <a:avLst/>
                </a:prstGeom>
                <a:noFill/>
                <a:ln w="9525">
                  <a:noFill/>
                  <a:miter lim="800000"/>
                  <a:headEnd/>
                  <a:tailEnd/>
                </a:ln>
              </p:spPr>
            </p:pic>
            <p:grpSp>
              <p:nvGrpSpPr>
                <p:cNvPr id="151" name="Group 183"/>
                <p:cNvGrpSpPr>
                  <a:grpSpLocks/>
                </p:cNvGrpSpPr>
                <p:nvPr/>
              </p:nvGrpSpPr>
              <p:grpSpPr bwMode="auto">
                <a:xfrm rot="-3733502" flipH="1" flipV="1">
                  <a:off x="2165" y="2076"/>
                  <a:ext cx="100" cy="21"/>
                  <a:chOff x="2532" y="1051"/>
                  <a:chExt cx="893" cy="246"/>
                </a:xfrm>
              </p:grpSpPr>
              <p:grpSp>
                <p:nvGrpSpPr>
                  <p:cNvPr id="152" name="Group 184"/>
                  <p:cNvGrpSpPr>
                    <a:grpSpLocks/>
                  </p:cNvGrpSpPr>
                  <p:nvPr/>
                </p:nvGrpSpPr>
                <p:grpSpPr bwMode="auto">
                  <a:xfrm>
                    <a:off x="2532" y="1051"/>
                    <a:ext cx="743" cy="185"/>
                    <a:chOff x="1565" y="2568"/>
                    <a:chExt cx="1118" cy="279"/>
                  </a:xfrm>
                </p:grpSpPr>
                <p:sp>
                  <p:nvSpPr>
                    <p:cNvPr id="158" name="AutoShape 185"/>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59" name="AutoShape 186"/>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60" name="AutoShape 187"/>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61" name="AutoShape 188"/>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153" name="Group 189"/>
                  <p:cNvGrpSpPr>
                    <a:grpSpLocks/>
                  </p:cNvGrpSpPr>
                  <p:nvPr/>
                </p:nvGrpSpPr>
                <p:grpSpPr bwMode="auto">
                  <a:xfrm rot="1353540">
                    <a:off x="2682" y="1111"/>
                    <a:ext cx="743" cy="186"/>
                    <a:chOff x="1565" y="2568"/>
                    <a:chExt cx="1118" cy="279"/>
                  </a:xfrm>
                </p:grpSpPr>
                <p:sp>
                  <p:nvSpPr>
                    <p:cNvPr id="154" name="AutoShape 190"/>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55" name="AutoShape 191"/>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56" name="AutoShape 192"/>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57" name="AutoShape 193"/>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137" name="Group 194"/>
              <p:cNvGrpSpPr>
                <a:grpSpLocks/>
              </p:cNvGrpSpPr>
              <p:nvPr/>
            </p:nvGrpSpPr>
            <p:grpSpPr bwMode="auto">
              <a:xfrm rot="-3733502" flipH="1" flipV="1">
                <a:off x="2176" y="2076"/>
                <a:ext cx="88" cy="18"/>
                <a:chOff x="2532" y="1051"/>
                <a:chExt cx="893" cy="246"/>
              </a:xfrm>
            </p:grpSpPr>
            <p:grpSp>
              <p:nvGrpSpPr>
                <p:cNvPr id="138" name="Group 195"/>
                <p:cNvGrpSpPr>
                  <a:grpSpLocks/>
                </p:cNvGrpSpPr>
                <p:nvPr/>
              </p:nvGrpSpPr>
              <p:grpSpPr bwMode="auto">
                <a:xfrm>
                  <a:off x="2532" y="1051"/>
                  <a:ext cx="743" cy="185"/>
                  <a:chOff x="1565" y="2568"/>
                  <a:chExt cx="1118" cy="279"/>
                </a:xfrm>
              </p:grpSpPr>
              <p:sp>
                <p:nvSpPr>
                  <p:cNvPr id="144" name="AutoShape 196"/>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45" name="AutoShape 197"/>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46" name="AutoShape 198"/>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47" name="AutoShape 199"/>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139" name="Group 200"/>
                <p:cNvGrpSpPr>
                  <a:grpSpLocks/>
                </p:cNvGrpSpPr>
                <p:nvPr/>
              </p:nvGrpSpPr>
              <p:grpSpPr bwMode="auto">
                <a:xfrm rot="1353540">
                  <a:off x="2682" y="1111"/>
                  <a:ext cx="743" cy="186"/>
                  <a:chOff x="1565" y="2568"/>
                  <a:chExt cx="1118" cy="279"/>
                </a:xfrm>
              </p:grpSpPr>
              <p:sp>
                <p:nvSpPr>
                  <p:cNvPr id="140" name="AutoShape 201"/>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41" name="AutoShape 202"/>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42" name="AutoShape 203"/>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43" name="AutoShape 204"/>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131" name="Group 205"/>
            <p:cNvGrpSpPr>
              <a:grpSpLocks/>
            </p:cNvGrpSpPr>
            <p:nvPr/>
          </p:nvGrpSpPr>
          <p:grpSpPr bwMode="auto">
            <a:xfrm>
              <a:off x="2326" y="1935"/>
              <a:ext cx="2649" cy="229"/>
              <a:chOff x="657" y="2893"/>
              <a:chExt cx="1032" cy="590"/>
            </a:xfrm>
          </p:grpSpPr>
          <p:sp>
            <p:nvSpPr>
              <p:cNvPr id="133" name="AutoShape 206"/>
              <p:cNvSpPr>
                <a:spLocks noChangeArrowheads="1"/>
              </p:cNvSpPr>
              <p:nvPr/>
            </p:nvSpPr>
            <p:spPr bwMode="gray">
              <a:xfrm>
                <a:off x="657" y="2893"/>
                <a:ext cx="1031" cy="590"/>
              </a:xfrm>
              <a:prstGeom prst="roundRect">
                <a:avLst>
                  <a:gd name="adj" fmla="val 12736"/>
                </a:avLst>
              </a:prstGeom>
              <a:noFill/>
              <a:ln w="9525">
                <a:noFill/>
                <a:round/>
                <a:headEnd/>
                <a:tailEnd/>
              </a:ln>
              <a:effectLst>
                <a:prstShdw prst="shdw18" dist="17961" dir="13500000">
                  <a:schemeClr val="hlink">
                    <a:gamma/>
                    <a:shade val="60000"/>
                    <a:invGamma/>
                  </a:schemeClr>
                </a:prstShdw>
              </a:effectLst>
            </p:spPr>
            <p:txBody>
              <a:bodyPr wrap="none" anchor="ctr"/>
              <a:lstStyle/>
              <a:p>
                <a:pPr>
                  <a:defRPr/>
                </a:pPr>
                <a:endParaRPr lang="zh-CN" altLang="en-US"/>
              </a:p>
            </p:txBody>
          </p:sp>
          <p:sp>
            <p:nvSpPr>
              <p:cNvPr id="134" name="AutoShape 207"/>
              <p:cNvSpPr>
                <a:spLocks noChangeArrowheads="1"/>
              </p:cNvSpPr>
              <p:nvPr/>
            </p:nvSpPr>
            <p:spPr bwMode="gray">
              <a:xfrm>
                <a:off x="658" y="2893"/>
                <a:ext cx="1031" cy="237"/>
              </a:xfrm>
              <a:prstGeom prst="roundRect">
                <a:avLst>
                  <a:gd name="adj" fmla="val 30769"/>
                </a:avLst>
              </a:prstGeom>
              <a:noFill/>
              <a:ln w="9525">
                <a:noFill/>
                <a:round/>
                <a:headEnd/>
                <a:tailEnd/>
              </a:ln>
              <a:effectLst/>
            </p:spPr>
            <p:txBody>
              <a:bodyPr wrap="none" anchor="ctr"/>
              <a:lstStyle/>
              <a:p>
                <a:pPr>
                  <a:defRPr/>
                </a:pPr>
                <a:endParaRPr lang="zh-CN" altLang="en-US"/>
              </a:p>
            </p:txBody>
          </p:sp>
        </p:grpSp>
        <p:sp>
          <p:nvSpPr>
            <p:cNvPr id="132" name="Text Box 208"/>
            <p:cNvSpPr txBox="1">
              <a:spLocks noChangeArrowheads="1"/>
            </p:cNvSpPr>
            <p:nvPr/>
          </p:nvSpPr>
          <p:spPr bwMode="gray">
            <a:xfrm>
              <a:off x="2238" y="1912"/>
              <a:ext cx="2713" cy="252"/>
            </a:xfrm>
            <a:prstGeom prst="rect">
              <a:avLst/>
            </a:prstGeom>
            <a:noFill/>
            <a:ln w="9525" algn="ctr">
              <a:noFill/>
              <a:miter lim="800000"/>
              <a:headEnd/>
              <a:tailEnd/>
            </a:ln>
            <a:effectLst>
              <a:outerShdw dist="28398" dir="3806097" algn="ctr" rotWithShape="0">
                <a:srgbClr val="1C1C1C">
                  <a:alpha val="50000"/>
                </a:srgbClr>
              </a:outerShdw>
            </a:effectLst>
          </p:spPr>
          <p:txBody>
            <a:bodyPr wrap="square">
              <a:spAutoFit/>
            </a:bodyPr>
            <a:lstStyle/>
            <a:p>
              <a:endParaRPr lang="en-US" altLang="zh-CN" sz="2000" dirty="0" smtClean="0"/>
            </a:p>
          </p:txBody>
        </p:sp>
      </p:grpSp>
      <p:grpSp>
        <p:nvGrpSpPr>
          <p:cNvPr id="168" name="Group 209"/>
          <p:cNvGrpSpPr>
            <a:grpSpLocks/>
          </p:cNvGrpSpPr>
          <p:nvPr/>
        </p:nvGrpSpPr>
        <p:grpSpPr bwMode="auto">
          <a:xfrm>
            <a:off x="467544" y="4868690"/>
            <a:ext cx="8208912" cy="655638"/>
            <a:chOff x="2016" y="1315"/>
            <a:chExt cx="3168" cy="413"/>
          </a:xfrm>
        </p:grpSpPr>
        <p:sp>
          <p:nvSpPr>
            <p:cNvPr id="169" name="AutoShape 210"/>
            <p:cNvSpPr>
              <a:spLocks noChangeArrowheads="1"/>
            </p:cNvSpPr>
            <p:nvPr/>
          </p:nvSpPr>
          <p:spPr bwMode="gray">
            <a:xfrm>
              <a:off x="2016" y="1378"/>
              <a:ext cx="3168" cy="350"/>
            </a:xfrm>
            <a:prstGeom prst="roundRect">
              <a:avLst>
                <a:gd name="adj" fmla="val 16667"/>
              </a:avLst>
            </a:prstGeom>
            <a:gradFill rotWithShape="1">
              <a:gsLst>
                <a:gs pos="0">
                  <a:srgbClr val="B9C2C7"/>
                </a:gs>
                <a:gs pos="50000">
                  <a:srgbClr val="D5DADD"/>
                </a:gs>
                <a:gs pos="100000">
                  <a:srgbClr val="B9C2C7"/>
                </a:gs>
              </a:gsLst>
              <a:lin ang="5400000" scaled="1"/>
            </a:gradFill>
            <a:ln w="9525">
              <a:round/>
              <a:headEnd/>
              <a:tailE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endParaRPr lang="zh-CN" altLang="zh-CN"/>
            </a:p>
          </p:txBody>
        </p:sp>
        <p:grpSp>
          <p:nvGrpSpPr>
            <p:cNvPr id="170" name="Group 211"/>
            <p:cNvGrpSpPr>
              <a:grpSpLocks/>
            </p:cNvGrpSpPr>
            <p:nvPr/>
          </p:nvGrpSpPr>
          <p:grpSpPr bwMode="auto">
            <a:xfrm>
              <a:off x="5104" y="1442"/>
              <a:ext cx="35" cy="214"/>
              <a:chOff x="5311" y="1135"/>
              <a:chExt cx="73" cy="346"/>
            </a:xfrm>
          </p:grpSpPr>
          <p:sp>
            <p:nvSpPr>
              <p:cNvPr id="203" name="Oval 212"/>
              <p:cNvSpPr>
                <a:spLocks noChangeArrowheads="1"/>
              </p:cNvSpPr>
              <p:nvPr/>
            </p:nvSpPr>
            <p:spPr bwMode="gray">
              <a:xfrm flipH="1" flipV="1">
                <a:off x="5357"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04" name="Oval 213"/>
              <p:cNvSpPr>
                <a:spLocks noChangeArrowheads="1"/>
              </p:cNvSpPr>
              <p:nvPr/>
            </p:nvSpPr>
            <p:spPr bwMode="gray">
              <a:xfrm flipH="1" flipV="1">
                <a:off x="5311"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05" name="Oval 214"/>
              <p:cNvSpPr>
                <a:spLocks noChangeArrowheads="1"/>
              </p:cNvSpPr>
              <p:nvPr/>
            </p:nvSpPr>
            <p:spPr bwMode="gray">
              <a:xfrm flipH="1" flipV="1">
                <a:off x="5357" y="140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06" name="Oval 215"/>
              <p:cNvSpPr>
                <a:spLocks noChangeArrowheads="1"/>
              </p:cNvSpPr>
              <p:nvPr/>
            </p:nvSpPr>
            <p:spPr bwMode="gray">
              <a:xfrm flipH="1" flipV="1">
                <a:off x="5357"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07" name="Oval 216"/>
              <p:cNvSpPr>
                <a:spLocks noChangeArrowheads="1"/>
              </p:cNvSpPr>
              <p:nvPr/>
            </p:nvSpPr>
            <p:spPr bwMode="gray">
              <a:xfrm flipH="1" flipV="1">
                <a:off x="5313"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08" name="Oval 217"/>
              <p:cNvSpPr>
                <a:spLocks noChangeArrowheads="1"/>
              </p:cNvSpPr>
              <p:nvPr/>
            </p:nvSpPr>
            <p:spPr bwMode="gray">
              <a:xfrm flipH="1" flipV="1">
                <a:off x="5357" y="1183"/>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grpSp>
        <p:grpSp>
          <p:nvGrpSpPr>
            <p:cNvPr id="171" name="Group 218"/>
            <p:cNvGrpSpPr>
              <a:grpSpLocks/>
            </p:cNvGrpSpPr>
            <p:nvPr/>
          </p:nvGrpSpPr>
          <p:grpSpPr bwMode="auto">
            <a:xfrm>
              <a:off x="2139" y="1498"/>
              <a:ext cx="104" cy="146"/>
              <a:chOff x="2139" y="1498"/>
              <a:chExt cx="104" cy="146"/>
            </a:xfrm>
          </p:grpSpPr>
          <p:sp>
            <p:nvSpPr>
              <p:cNvPr id="176" name="Oval 219"/>
              <p:cNvSpPr>
                <a:spLocks noChangeArrowheads="1"/>
              </p:cNvSpPr>
              <p:nvPr/>
            </p:nvSpPr>
            <p:spPr bwMode="gray">
              <a:xfrm>
                <a:off x="2139" y="1498"/>
                <a:ext cx="104" cy="122"/>
              </a:xfrm>
              <a:prstGeom prst="ellipse">
                <a:avLst/>
              </a:prstGeom>
              <a:solidFill>
                <a:srgbClr val="EAEAEA">
                  <a:alpha val="50195"/>
                </a:srgbClr>
              </a:solidFill>
              <a:ln w="9525" algn="ctr">
                <a:noFill/>
                <a:round/>
                <a:headEnd/>
                <a:tailEnd/>
              </a:ln>
            </p:spPr>
            <p:txBody>
              <a:bodyPr wrap="none" anchor="ctr"/>
              <a:lstStyle/>
              <a:p>
                <a:endParaRPr lang="zh-CN" altLang="zh-CN"/>
              </a:p>
            </p:txBody>
          </p:sp>
          <p:grpSp>
            <p:nvGrpSpPr>
              <p:cNvPr id="177" name="Group 220"/>
              <p:cNvGrpSpPr>
                <a:grpSpLocks/>
              </p:cNvGrpSpPr>
              <p:nvPr/>
            </p:nvGrpSpPr>
            <p:grpSpPr bwMode="auto">
              <a:xfrm>
                <a:off x="2142" y="1502"/>
                <a:ext cx="98" cy="142"/>
                <a:chOff x="2142" y="1502"/>
                <a:chExt cx="98" cy="142"/>
              </a:xfrm>
            </p:grpSpPr>
            <p:pic>
              <p:nvPicPr>
                <p:cNvPr id="189" name="Picture 221" descr="circuler_1"/>
                <p:cNvPicPr>
                  <a:picLocks noChangeAspect="1" noChangeArrowheads="1"/>
                </p:cNvPicPr>
                <p:nvPr/>
              </p:nvPicPr>
              <p:blipFill>
                <a:blip r:embed="rId2" cstate="print">
                  <a:lum bright="-24000"/>
                </a:blip>
                <a:srcRect/>
                <a:stretch>
                  <a:fillRect/>
                </a:stretch>
              </p:blipFill>
              <p:spPr bwMode="gray">
                <a:xfrm>
                  <a:off x="2142" y="1502"/>
                  <a:ext cx="97" cy="114"/>
                </a:xfrm>
                <a:prstGeom prst="rect">
                  <a:avLst/>
                </a:prstGeom>
                <a:noFill/>
                <a:ln w="9525">
                  <a:noFill/>
                  <a:miter lim="800000"/>
                  <a:headEnd/>
                  <a:tailEnd/>
                </a:ln>
              </p:spPr>
            </p:pic>
            <p:sp>
              <p:nvSpPr>
                <p:cNvPr id="190" name="Oval 222"/>
                <p:cNvSpPr>
                  <a:spLocks noChangeArrowheads="1"/>
                </p:cNvSpPr>
                <p:nvPr/>
              </p:nvSpPr>
              <p:spPr bwMode="gray">
                <a:xfrm>
                  <a:off x="2142" y="1502"/>
                  <a:ext cx="98" cy="114"/>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lgn="ctr">
                  <a:noFill/>
                  <a:round/>
                  <a:headEnd/>
                  <a:tailEnd/>
                </a:ln>
                <a:effectLst/>
              </p:spPr>
              <p:txBody>
                <a:bodyPr wrap="none" anchor="ctr"/>
                <a:lstStyle/>
                <a:p>
                  <a:pPr>
                    <a:defRPr/>
                  </a:pPr>
                  <a:endParaRPr lang="zh-CN" altLang="en-US"/>
                </a:p>
              </p:txBody>
            </p:sp>
            <p:pic>
              <p:nvPicPr>
                <p:cNvPr id="191" name="Picture 223" descr="light_shadow1"/>
                <p:cNvPicPr>
                  <a:picLocks noChangeAspect="1" noChangeArrowheads="1"/>
                </p:cNvPicPr>
                <p:nvPr/>
              </p:nvPicPr>
              <p:blipFill>
                <a:blip r:embed="rId3" cstate="print"/>
                <a:srcRect t="14285"/>
                <a:stretch>
                  <a:fillRect/>
                </a:stretch>
              </p:blipFill>
              <p:spPr bwMode="gray">
                <a:xfrm>
                  <a:off x="2143" y="1507"/>
                  <a:ext cx="72" cy="71"/>
                </a:xfrm>
                <a:prstGeom prst="rect">
                  <a:avLst/>
                </a:prstGeom>
                <a:noFill/>
                <a:ln w="9525">
                  <a:noFill/>
                  <a:miter lim="800000"/>
                  <a:headEnd/>
                  <a:tailEnd/>
                </a:ln>
              </p:spPr>
            </p:pic>
            <p:grpSp>
              <p:nvGrpSpPr>
                <p:cNvPr id="192" name="Group 224"/>
                <p:cNvGrpSpPr>
                  <a:grpSpLocks/>
                </p:cNvGrpSpPr>
                <p:nvPr/>
              </p:nvGrpSpPr>
              <p:grpSpPr bwMode="auto">
                <a:xfrm rot="-3733502" flipH="1" flipV="1">
                  <a:off x="2165" y="1583"/>
                  <a:ext cx="100" cy="21"/>
                  <a:chOff x="2532" y="1051"/>
                  <a:chExt cx="893" cy="246"/>
                </a:xfrm>
              </p:grpSpPr>
              <p:grpSp>
                <p:nvGrpSpPr>
                  <p:cNvPr id="193" name="Group 225"/>
                  <p:cNvGrpSpPr>
                    <a:grpSpLocks/>
                  </p:cNvGrpSpPr>
                  <p:nvPr/>
                </p:nvGrpSpPr>
                <p:grpSpPr bwMode="auto">
                  <a:xfrm>
                    <a:off x="2532" y="1051"/>
                    <a:ext cx="743" cy="185"/>
                    <a:chOff x="1565" y="2568"/>
                    <a:chExt cx="1118" cy="279"/>
                  </a:xfrm>
                </p:grpSpPr>
                <p:sp>
                  <p:nvSpPr>
                    <p:cNvPr id="199" name="AutoShape 226"/>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00" name="AutoShape 227"/>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01" name="AutoShape 228"/>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02" name="AutoShape 229"/>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194" name="Group 230"/>
                  <p:cNvGrpSpPr>
                    <a:grpSpLocks/>
                  </p:cNvGrpSpPr>
                  <p:nvPr/>
                </p:nvGrpSpPr>
                <p:grpSpPr bwMode="auto">
                  <a:xfrm rot="1353540">
                    <a:off x="2682" y="1111"/>
                    <a:ext cx="743" cy="186"/>
                    <a:chOff x="1565" y="2568"/>
                    <a:chExt cx="1118" cy="279"/>
                  </a:xfrm>
                </p:grpSpPr>
                <p:sp>
                  <p:nvSpPr>
                    <p:cNvPr id="195" name="AutoShape 231"/>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96" name="AutoShape 232"/>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97" name="AutoShape 233"/>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98" name="AutoShape 234"/>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178" name="Group 235"/>
              <p:cNvGrpSpPr>
                <a:grpSpLocks/>
              </p:cNvGrpSpPr>
              <p:nvPr/>
            </p:nvGrpSpPr>
            <p:grpSpPr bwMode="auto">
              <a:xfrm rot="-3733502" flipH="1" flipV="1">
                <a:off x="2176" y="1583"/>
                <a:ext cx="88" cy="18"/>
                <a:chOff x="2532" y="1051"/>
                <a:chExt cx="893" cy="246"/>
              </a:xfrm>
            </p:grpSpPr>
            <p:grpSp>
              <p:nvGrpSpPr>
                <p:cNvPr id="179" name="Group 236"/>
                <p:cNvGrpSpPr>
                  <a:grpSpLocks/>
                </p:cNvGrpSpPr>
                <p:nvPr/>
              </p:nvGrpSpPr>
              <p:grpSpPr bwMode="auto">
                <a:xfrm>
                  <a:off x="2532" y="1051"/>
                  <a:ext cx="743" cy="185"/>
                  <a:chOff x="1565" y="2568"/>
                  <a:chExt cx="1118" cy="279"/>
                </a:xfrm>
              </p:grpSpPr>
              <p:sp>
                <p:nvSpPr>
                  <p:cNvPr id="185" name="AutoShape 237"/>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86" name="AutoShape 238"/>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87" name="AutoShape 239"/>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88" name="AutoShape 240"/>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180" name="Group 241"/>
                <p:cNvGrpSpPr>
                  <a:grpSpLocks/>
                </p:cNvGrpSpPr>
                <p:nvPr/>
              </p:nvGrpSpPr>
              <p:grpSpPr bwMode="auto">
                <a:xfrm rot="1353540">
                  <a:off x="2682" y="1111"/>
                  <a:ext cx="743" cy="186"/>
                  <a:chOff x="1565" y="2568"/>
                  <a:chExt cx="1118" cy="279"/>
                </a:xfrm>
              </p:grpSpPr>
              <p:sp>
                <p:nvSpPr>
                  <p:cNvPr id="181" name="AutoShape 24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82" name="AutoShape 24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83" name="AutoShape 24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184" name="AutoShape 24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172" name="Group 246"/>
            <p:cNvGrpSpPr>
              <a:grpSpLocks/>
            </p:cNvGrpSpPr>
            <p:nvPr/>
          </p:nvGrpSpPr>
          <p:grpSpPr bwMode="auto">
            <a:xfrm>
              <a:off x="2326" y="1442"/>
              <a:ext cx="2649" cy="229"/>
              <a:chOff x="657" y="2893"/>
              <a:chExt cx="1032" cy="590"/>
            </a:xfrm>
          </p:grpSpPr>
          <p:sp>
            <p:nvSpPr>
              <p:cNvPr id="174" name="AutoShape 247"/>
              <p:cNvSpPr>
                <a:spLocks noChangeArrowheads="1"/>
              </p:cNvSpPr>
              <p:nvPr/>
            </p:nvSpPr>
            <p:spPr bwMode="gray">
              <a:xfrm>
                <a:off x="657" y="2893"/>
                <a:ext cx="1031" cy="590"/>
              </a:xfrm>
              <a:prstGeom prst="roundRect">
                <a:avLst>
                  <a:gd name="adj" fmla="val 12736"/>
                </a:avLst>
              </a:prstGeom>
              <a:noFill/>
              <a:ln w="9525">
                <a:noFill/>
                <a:round/>
                <a:headEnd/>
                <a:tailEnd/>
              </a:ln>
              <a:effectLst>
                <a:prstShdw prst="shdw18" dist="17961" dir="13500000">
                  <a:schemeClr val="accent2">
                    <a:gamma/>
                    <a:shade val="60000"/>
                    <a:invGamma/>
                  </a:schemeClr>
                </a:prstShdw>
              </a:effectLst>
            </p:spPr>
            <p:txBody>
              <a:bodyPr wrap="none" anchor="ctr"/>
              <a:lstStyle/>
              <a:p>
                <a:pPr>
                  <a:defRPr/>
                </a:pPr>
                <a:endParaRPr lang="zh-CN" altLang="en-US"/>
              </a:p>
            </p:txBody>
          </p:sp>
          <p:sp>
            <p:nvSpPr>
              <p:cNvPr id="175" name="AutoShape 248"/>
              <p:cNvSpPr>
                <a:spLocks noChangeArrowheads="1"/>
              </p:cNvSpPr>
              <p:nvPr/>
            </p:nvSpPr>
            <p:spPr bwMode="gray">
              <a:xfrm>
                <a:off x="658" y="2893"/>
                <a:ext cx="1031" cy="237"/>
              </a:xfrm>
              <a:prstGeom prst="roundRect">
                <a:avLst>
                  <a:gd name="adj" fmla="val 30769"/>
                </a:avLst>
              </a:prstGeom>
              <a:noFill/>
              <a:ln w="9525">
                <a:noFill/>
                <a:round/>
                <a:headEnd/>
                <a:tailEnd/>
              </a:ln>
              <a:effectLst/>
            </p:spPr>
            <p:txBody>
              <a:bodyPr wrap="none" anchor="ctr"/>
              <a:lstStyle/>
              <a:p>
                <a:pPr>
                  <a:defRPr/>
                </a:pPr>
                <a:endParaRPr lang="zh-CN" altLang="en-US"/>
              </a:p>
            </p:txBody>
          </p:sp>
        </p:grpSp>
        <p:sp>
          <p:nvSpPr>
            <p:cNvPr id="173" name="Text Box 249"/>
            <p:cNvSpPr txBox="1">
              <a:spLocks noChangeArrowheads="1"/>
            </p:cNvSpPr>
            <p:nvPr/>
          </p:nvSpPr>
          <p:spPr bwMode="gray">
            <a:xfrm>
              <a:off x="2266" y="1315"/>
              <a:ext cx="2890" cy="252"/>
            </a:xfrm>
            <a:prstGeom prst="rect">
              <a:avLst/>
            </a:prstGeom>
            <a:noFill/>
            <a:ln w="9525" algn="ctr">
              <a:noFill/>
              <a:miter lim="800000"/>
              <a:headEnd/>
              <a:tailEnd/>
            </a:ln>
            <a:effectLst>
              <a:outerShdw dist="28398" dir="3806097" algn="ctr" rotWithShape="0">
                <a:srgbClr val="1C1C1C">
                  <a:alpha val="50000"/>
                </a:srgbClr>
              </a:outerShdw>
            </a:effectLst>
          </p:spPr>
          <p:txBody>
            <a:bodyPr wrap="square">
              <a:spAutoFit/>
            </a:bodyPr>
            <a:lstStyle/>
            <a:p>
              <a:endParaRPr lang="en-US" altLang="zh-CN" sz="2000" dirty="0" smtClean="0"/>
            </a:p>
          </p:txBody>
        </p:sp>
      </p:grpSp>
      <p:grpSp>
        <p:nvGrpSpPr>
          <p:cNvPr id="209" name="Group 45"/>
          <p:cNvGrpSpPr>
            <a:grpSpLocks/>
          </p:cNvGrpSpPr>
          <p:nvPr/>
        </p:nvGrpSpPr>
        <p:grpSpPr bwMode="auto">
          <a:xfrm>
            <a:off x="505297" y="5753819"/>
            <a:ext cx="8208912" cy="771525"/>
            <a:chOff x="2016" y="1378"/>
            <a:chExt cx="3168" cy="486"/>
          </a:xfrm>
        </p:grpSpPr>
        <p:sp>
          <p:nvSpPr>
            <p:cNvPr id="210" name="AutoShape 46"/>
            <p:cNvSpPr>
              <a:spLocks noChangeArrowheads="1"/>
            </p:cNvSpPr>
            <p:nvPr/>
          </p:nvSpPr>
          <p:spPr bwMode="gray">
            <a:xfrm>
              <a:off x="2016" y="1378"/>
              <a:ext cx="3168" cy="486"/>
            </a:xfrm>
            <a:prstGeom prst="roundRect">
              <a:avLst>
                <a:gd name="adj" fmla="val 16667"/>
              </a:avLst>
            </a:prstGeom>
            <a:gradFill rotWithShape="1">
              <a:gsLst>
                <a:gs pos="0">
                  <a:srgbClr val="B9C2C7"/>
                </a:gs>
                <a:gs pos="50000">
                  <a:srgbClr val="D5DADD"/>
                </a:gs>
                <a:gs pos="100000">
                  <a:srgbClr val="B9C2C7"/>
                </a:gs>
              </a:gsLst>
              <a:lin ang="5400000" scaled="1"/>
            </a:gradFill>
            <a:ln w="9525">
              <a:round/>
              <a:headEnd/>
              <a:tailEnd/>
            </a:ln>
            <a:scene3d>
              <a:camera prst="legacyPerspectiveBottom"/>
              <a:lightRig rig="legacyFlat3" dir="t"/>
            </a:scene3d>
            <a:sp3d extrusionH="163500" prstMaterial="legacyMatte">
              <a:bevelT w="13500" h="13500" prst="angle"/>
              <a:bevelB w="13500" h="13500" prst="angle"/>
              <a:extrusionClr>
                <a:srgbClr val="1C1C1C"/>
              </a:extrusionClr>
            </a:sp3d>
          </p:spPr>
          <p:txBody>
            <a:bodyPr wrap="none" anchor="ctr">
              <a:flatTx/>
            </a:bodyPr>
            <a:lstStyle/>
            <a:p>
              <a:endParaRPr lang="zh-CN" altLang="zh-CN"/>
            </a:p>
          </p:txBody>
        </p:sp>
        <p:grpSp>
          <p:nvGrpSpPr>
            <p:cNvPr id="211" name="Group 47"/>
            <p:cNvGrpSpPr>
              <a:grpSpLocks/>
            </p:cNvGrpSpPr>
            <p:nvPr/>
          </p:nvGrpSpPr>
          <p:grpSpPr bwMode="auto">
            <a:xfrm>
              <a:off x="5104" y="1442"/>
              <a:ext cx="35" cy="214"/>
              <a:chOff x="5311" y="1135"/>
              <a:chExt cx="73" cy="346"/>
            </a:xfrm>
          </p:grpSpPr>
          <p:sp>
            <p:nvSpPr>
              <p:cNvPr id="244" name="Oval 48"/>
              <p:cNvSpPr>
                <a:spLocks noChangeArrowheads="1"/>
              </p:cNvSpPr>
              <p:nvPr/>
            </p:nvSpPr>
            <p:spPr bwMode="gray">
              <a:xfrm flipH="1" flipV="1">
                <a:off x="5357"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45" name="Oval 49"/>
              <p:cNvSpPr>
                <a:spLocks noChangeArrowheads="1"/>
              </p:cNvSpPr>
              <p:nvPr/>
            </p:nvSpPr>
            <p:spPr bwMode="gray">
              <a:xfrm flipH="1" flipV="1">
                <a:off x="5311" y="1454"/>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46" name="Oval 50"/>
              <p:cNvSpPr>
                <a:spLocks noChangeArrowheads="1"/>
              </p:cNvSpPr>
              <p:nvPr/>
            </p:nvSpPr>
            <p:spPr bwMode="gray">
              <a:xfrm flipH="1" flipV="1">
                <a:off x="5357" y="140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47" name="Oval 51"/>
              <p:cNvSpPr>
                <a:spLocks noChangeArrowheads="1"/>
              </p:cNvSpPr>
              <p:nvPr/>
            </p:nvSpPr>
            <p:spPr bwMode="gray">
              <a:xfrm flipH="1" flipV="1">
                <a:off x="5357"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48" name="Oval 52"/>
              <p:cNvSpPr>
                <a:spLocks noChangeArrowheads="1"/>
              </p:cNvSpPr>
              <p:nvPr/>
            </p:nvSpPr>
            <p:spPr bwMode="gray">
              <a:xfrm flipH="1" flipV="1">
                <a:off x="5313" y="1135"/>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sp>
            <p:nvSpPr>
              <p:cNvPr id="249" name="Oval 53"/>
              <p:cNvSpPr>
                <a:spLocks noChangeArrowheads="1"/>
              </p:cNvSpPr>
              <p:nvPr/>
            </p:nvSpPr>
            <p:spPr bwMode="gray">
              <a:xfrm flipH="1" flipV="1">
                <a:off x="5357" y="1183"/>
                <a:ext cx="27" cy="27"/>
              </a:xfrm>
              <a:prstGeom prst="ellipse">
                <a:avLst/>
              </a:prstGeom>
              <a:solidFill>
                <a:srgbClr val="F8F8F8"/>
              </a:solidFill>
              <a:ln w="9525">
                <a:noFill/>
                <a:round/>
                <a:headEnd/>
                <a:tailEnd/>
              </a:ln>
              <a:effectLst>
                <a:prstShdw prst="shdw17" dist="17961" dir="13500000">
                  <a:srgbClr val="1C1C1C">
                    <a:alpha val="50000"/>
                  </a:srgbClr>
                </a:prstShdw>
              </a:effectLst>
            </p:spPr>
            <p:txBody>
              <a:bodyPr wrap="none" anchor="ctr"/>
              <a:lstStyle/>
              <a:p>
                <a:endParaRPr lang="zh-CN" altLang="zh-CN"/>
              </a:p>
            </p:txBody>
          </p:sp>
        </p:grpSp>
        <p:grpSp>
          <p:nvGrpSpPr>
            <p:cNvPr id="212" name="Group 54"/>
            <p:cNvGrpSpPr>
              <a:grpSpLocks/>
            </p:cNvGrpSpPr>
            <p:nvPr/>
          </p:nvGrpSpPr>
          <p:grpSpPr bwMode="auto">
            <a:xfrm>
              <a:off x="2139" y="1498"/>
              <a:ext cx="104" cy="146"/>
              <a:chOff x="2139" y="1498"/>
              <a:chExt cx="104" cy="146"/>
            </a:xfrm>
          </p:grpSpPr>
          <p:sp>
            <p:nvSpPr>
              <p:cNvPr id="217" name="Oval 55"/>
              <p:cNvSpPr>
                <a:spLocks noChangeArrowheads="1"/>
              </p:cNvSpPr>
              <p:nvPr/>
            </p:nvSpPr>
            <p:spPr bwMode="gray">
              <a:xfrm>
                <a:off x="2139" y="1498"/>
                <a:ext cx="104" cy="122"/>
              </a:xfrm>
              <a:prstGeom prst="ellipse">
                <a:avLst/>
              </a:prstGeom>
              <a:solidFill>
                <a:srgbClr val="EAEAEA">
                  <a:alpha val="50195"/>
                </a:srgbClr>
              </a:solidFill>
              <a:ln w="9525" algn="ctr">
                <a:noFill/>
                <a:round/>
                <a:headEnd/>
                <a:tailEnd/>
              </a:ln>
            </p:spPr>
            <p:txBody>
              <a:bodyPr wrap="none" anchor="ctr"/>
              <a:lstStyle/>
              <a:p>
                <a:endParaRPr lang="zh-CN" altLang="zh-CN"/>
              </a:p>
            </p:txBody>
          </p:sp>
          <p:grpSp>
            <p:nvGrpSpPr>
              <p:cNvPr id="218" name="Group 56"/>
              <p:cNvGrpSpPr>
                <a:grpSpLocks/>
              </p:cNvGrpSpPr>
              <p:nvPr/>
            </p:nvGrpSpPr>
            <p:grpSpPr bwMode="auto">
              <a:xfrm>
                <a:off x="2142" y="1502"/>
                <a:ext cx="98" cy="142"/>
                <a:chOff x="2142" y="1502"/>
                <a:chExt cx="98" cy="142"/>
              </a:xfrm>
            </p:grpSpPr>
            <p:pic>
              <p:nvPicPr>
                <p:cNvPr id="230" name="Picture 57" descr="circuler_1"/>
                <p:cNvPicPr>
                  <a:picLocks noChangeAspect="1" noChangeArrowheads="1"/>
                </p:cNvPicPr>
                <p:nvPr/>
              </p:nvPicPr>
              <p:blipFill>
                <a:blip r:embed="rId2" cstate="print">
                  <a:lum bright="-24000"/>
                </a:blip>
                <a:srcRect/>
                <a:stretch>
                  <a:fillRect/>
                </a:stretch>
              </p:blipFill>
              <p:spPr bwMode="gray">
                <a:xfrm>
                  <a:off x="2142" y="1502"/>
                  <a:ext cx="97" cy="114"/>
                </a:xfrm>
                <a:prstGeom prst="rect">
                  <a:avLst/>
                </a:prstGeom>
                <a:noFill/>
                <a:ln w="9525">
                  <a:noFill/>
                  <a:miter lim="800000"/>
                  <a:headEnd/>
                  <a:tailEnd/>
                </a:ln>
              </p:spPr>
            </p:pic>
            <p:sp>
              <p:nvSpPr>
                <p:cNvPr id="231" name="Oval 58"/>
                <p:cNvSpPr>
                  <a:spLocks noChangeArrowheads="1"/>
                </p:cNvSpPr>
                <p:nvPr/>
              </p:nvSpPr>
              <p:spPr bwMode="gray">
                <a:xfrm>
                  <a:off x="2142" y="1502"/>
                  <a:ext cx="98" cy="114"/>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lgn="ctr">
                  <a:noFill/>
                  <a:round/>
                  <a:headEnd/>
                  <a:tailEnd/>
                </a:ln>
                <a:effectLst/>
              </p:spPr>
              <p:txBody>
                <a:bodyPr wrap="none" anchor="ctr"/>
                <a:lstStyle/>
                <a:p>
                  <a:pPr>
                    <a:defRPr/>
                  </a:pPr>
                  <a:endParaRPr lang="zh-CN" altLang="en-US"/>
                </a:p>
              </p:txBody>
            </p:sp>
            <p:pic>
              <p:nvPicPr>
                <p:cNvPr id="232" name="Picture 59" descr="light_shadow1"/>
                <p:cNvPicPr>
                  <a:picLocks noChangeAspect="1" noChangeArrowheads="1"/>
                </p:cNvPicPr>
                <p:nvPr/>
              </p:nvPicPr>
              <p:blipFill>
                <a:blip r:embed="rId3" cstate="print"/>
                <a:srcRect t="14285"/>
                <a:stretch>
                  <a:fillRect/>
                </a:stretch>
              </p:blipFill>
              <p:spPr bwMode="gray">
                <a:xfrm>
                  <a:off x="2143" y="1507"/>
                  <a:ext cx="72" cy="71"/>
                </a:xfrm>
                <a:prstGeom prst="rect">
                  <a:avLst/>
                </a:prstGeom>
                <a:noFill/>
                <a:ln w="9525">
                  <a:noFill/>
                  <a:miter lim="800000"/>
                  <a:headEnd/>
                  <a:tailEnd/>
                </a:ln>
              </p:spPr>
            </p:pic>
            <p:grpSp>
              <p:nvGrpSpPr>
                <p:cNvPr id="233" name="Group 60"/>
                <p:cNvGrpSpPr>
                  <a:grpSpLocks/>
                </p:cNvGrpSpPr>
                <p:nvPr/>
              </p:nvGrpSpPr>
              <p:grpSpPr bwMode="auto">
                <a:xfrm rot="-3733502" flipH="1" flipV="1">
                  <a:off x="2165" y="1583"/>
                  <a:ext cx="100" cy="21"/>
                  <a:chOff x="2532" y="1051"/>
                  <a:chExt cx="893" cy="246"/>
                </a:xfrm>
              </p:grpSpPr>
              <p:grpSp>
                <p:nvGrpSpPr>
                  <p:cNvPr id="234" name="Group 61"/>
                  <p:cNvGrpSpPr>
                    <a:grpSpLocks/>
                  </p:cNvGrpSpPr>
                  <p:nvPr/>
                </p:nvGrpSpPr>
                <p:grpSpPr bwMode="auto">
                  <a:xfrm>
                    <a:off x="2532" y="1051"/>
                    <a:ext cx="743" cy="185"/>
                    <a:chOff x="1565" y="2568"/>
                    <a:chExt cx="1118" cy="279"/>
                  </a:xfrm>
                </p:grpSpPr>
                <p:sp>
                  <p:nvSpPr>
                    <p:cNvPr id="240" name="AutoShape 62"/>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41" name="AutoShape 63"/>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42" name="AutoShape 64"/>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43" name="AutoShape 65"/>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235" name="Group 66"/>
                  <p:cNvGrpSpPr>
                    <a:grpSpLocks/>
                  </p:cNvGrpSpPr>
                  <p:nvPr/>
                </p:nvGrpSpPr>
                <p:grpSpPr bwMode="auto">
                  <a:xfrm rot="1353540">
                    <a:off x="2682" y="1111"/>
                    <a:ext cx="743" cy="186"/>
                    <a:chOff x="1565" y="2568"/>
                    <a:chExt cx="1118" cy="279"/>
                  </a:xfrm>
                </p:grpSpPr>
                <p:sp>
                  <p:nvSpPr>
                    <p:cNvPr id="236" name="AutoShape 67"/>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37" name="AutoShape 68"/>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38" name="AutoShape 69"/>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39" name="AutoShape 70"/>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219" name="Group 71"/>
              <p:cNvGrpSpPr>
                <a:grpSpLocks/>
              </p:cNvGrpSpPr>
              <p:nvPr/>
            </p:nvGrpSpPr>
            <p:grpSpPr bwMode="auto">
              <a:xfrm rot="-3733502" flipH="1" flipV="1">
                <a:off x="2176" y="1583"/>
                <a:ext cx="88" cy="18"/>
                <a:chOff x="2532" y="1051"/>
                <a:chExt cx="893" cy="246"/>
              </a:xfrm>
            </p:grpSpPr>
            <p:grpSp>
              <p:nvGrpSpPr>
                <p:cNvPr id="220" name="Group 72"/>
                <p:cNvGrpSpPr>
                  <a:grpSpLocks/>
                </p:cNvGrpSpPr>
                <p:nvPr/>
              </p:nvGrpSpPr>
              <p:grpSpPr bwMode="auto">
                <a:xfrm>
                  <a:off x="2532" y="1051"/>
                  <a:ext cx="743" cy="185"/>
                  <a:chOff x="1565" y="2568"/>
                  <a:chExt cx="1118" cy="279"/>
                </a:xfrm>
              </p:grpSpPr>
              <p:sp>
                <p:nvSpPr>
                  <p:cNvPr id="226" name="AutoShape 73"/>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27" name="AutoShape 74"/>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28" name="AutoShape 75"/>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29" name="AutoShape 76"/>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nvGrpSpPr>
                <p:cNvPr id="221" name="Group 77"/>
                <p:cNvGrpSpPr>
                  <a:grpSpLocks/>
                </p:cNvGrpSpPr>
                <p:nvPr/>
              </p:nvGrpSpPr>
              <p:grpSpPr bwMode="auto">
                <a:xfrm rot="1353540">
                  <a:off x="2682" y="1111"/>
                  <a:ext cx="743" cy="186"/>
                  <a:chOff x="1565" y="2568"/>
                  <a:chExt cx="1118" cy="279"/>
                </a:xfrm>
              </p:grpSpPr>
              <p:sp>
                <p:nvSpPr>
                  <p:cNvPr id="222" name="AutoShape 78"/>
                  <p:cNvSpPr>
                    <a:spLocks noChangeArrowheads="1"/>
                  </p:cNvSpPr>
                  <p:nvPr/>
                </p:nvSpPr>
                <p:spPr bwMode="gray">
                  <a:xfrm rot="5263130">
                    <a:off x="1859"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23" name="AutoShape 79"/>
                  <p:cNvSpPr>
                    <a:spLocks noChangeArrowheads="1"/>
                  </p:cNvSpPr>
                  <p:nvPr/>
                </p:nvSpPr>
                <p:spPr bwMode="gray">
                  <a:xfrm rot="6078281">
                    <a:off x="1995" y="2274"/>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24" name="AutoShape 80"/>
                  <p:cNvSpPr>
                    <a:spLocks noChangeArrowheads="1"/>
                  </p:cNvSpPr>
                  <p:nvPr/>
                </p:nvSpPr>
                <p:spPr bwMode="gray">
                  <a:xfrm rot="6373927">
                    <a:off x="2071" y="229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sp>
                <p:nvSpPr>
                  <p:cNvPr id="225" name="AutoShape 81"/>
                  <p:cNvSpPr>
                    <a:spLocks noChangeArrowheads="1"/>
                  </p:cNvSpPr>
                  <p:nvPr/>
                </p:nvSpPr>
                <p:spPr bwMode="gray">
                  <a:xfrm rot="6906312">
                    <a:off x="2161" y="2326"/>
                    <a:ext cx="227" cy="816"/>
                  </a:xfrm>
                  <a:prstGeom prst="moon">
                    <a:avLst>
                      <a:gd name="adj" fmla="val 49773"/>
                    </a:avLst>
                  </a:prstGeom>
                  <a:solidFill>
                    <a:srgbClr val="FFFFFF">
                      <a:alpha val="3922"/>
                    </a:srgbClr>
                  </a:solidFill>
                  <a:ln w="9525">
                    <a:noFill/>
                    <a:miter lim="800000"/>
                    <a:headEnd/>
                    <a:tailEnd/>
                  </a:ln>
                </p:spPr>
                <p:txBody>
                  <a:bodyPr wrap="none" anchor="ctr"/>
                  <a:lstStyle/>
                  <a:p>
                    <a:endParaRPr lang="zh-CN" altLang="zh-CN"/>
                  </a:p>
                </p:txBody>
              </p:sp>
            </p:grpSp>
          </p:grpSp>
        </p:grpSp>
        <p:grpSp>
          <p:nvGrpSpPr>
            <p:cNvPr id="213" name="Group 82"/>
            <p:cNvGrpSpPr>
              <a:grpSpLocks/>
            </p:cNvGrpSpPr>
            <p:nvPr/>
          </p:nvGrpSpPr>
          <p:grpSpPr bwMode="auto">
            <a:xfrm>
              <a:off x="2326" y="1442"/>
              <a:ext cx="2649" cy="229"/>
              <a:chOff x="657" y="2893"/>
              <a:chExt cx="1032" cy="590"/>
            </a:xfrm>
          </p:grpSpPr>
          <p:sp>
            <p:nvSpPr>
              <p:cNvPr id="215" name="AutoShape 83"/>
              <p:cNvSpPr>
                <a:spLocks noChangeArrowheads="1"/>
              </p:cNvSpPr>
              <p:nvPr/>
            </p:nvSpPr>
            <p:spPr bwMode="gray">
              <a:xfrm>
                <a:off x="657" y="2893"/>
                <a:ext cx="1031" cy="590"/>
              </a:xfrm>
              <a:prstGeom prst="roundRect">
                <a:avLst>
                  <a:gd name="adj" fmla="val 12736"/>
                </a:avLst>
              </a:prstGeom>
              <a:noFill/>
              <a:ln w="9525">
                <a:noFill/>
                <a:round/>
                <a:headEnd/>
                <a:tailEnd/>
              </a:ln>
              <a:effectLst>
                <a:prstShdw prst="shdw18" dist="17961" dir="13500000">
                  <a:schemeClr val="accent2">
                    <a:gamma/>
                    <a:shade val="60000"/>
                    <a:invGamma/>
                  </a:schemeClr>
                </a:prstShdw>
              </a:effectLst>
            </p:spPr>
            <p:txBody>
              <a:bodyPr wrap="none" anchor="ctr"/>
              <a:lstStyle/>
              <a:p>
                <a:pPr>
                  <a:defRPr/>
                </a:pPr>
                <a:endParaRPr lang="zh-CN" altLang="en-US"/>
              </a:p>
            </p:txBody>
          </p:sp>
          <p:sp>
            <p:nvSpPr>
              <p:cNvPr id="216" name="AutoShape 84"/>
              <p:cNvSpPr>
                <a:spLocks noChangeArrowheads="1"/>
              </p:cNvSpPr>
              <p:nvPr/>
            </p:nvSpPr>
            <p:spPr bwMode="gray">
              <a:xfrm>
                <a:off x="658" y="2893"/>
                <a:ext cx="1031" cy="237"/>
              </a:xfrm>
              <a:prstGeom prst="roundRect">
                <a:avLst>
                  <a:gd name="adj" fmla="val 30769"/>
                </a:avLst>
              </a:prstGeom>
              <a:noFill/>
              <a:ln w="9525">
                <a:noFill/>
                <a:round/>
                <a:headEnd/>
                <a:tailEnd/>
              </a:ln>
              <a:effectLst/>
            </p:spPr>
            <p:txBody>
              <a:bodyPr wrap="none" anchor="ctr"/>
              <a:lstStyle/>
              <a:p>
                <a:pPr>
                  <a:defRPr/>
                </a:pPr>
                <a:endParaRPr lang="zh-CN" altLang="en-US"/>
              </a:p>
            </p:txBody>
          </p:sp>
        </p:grpSp>
        <p:sp>
          <p:nvSpPr>
            <p:cNvPr id="214" name="Text Box 85"/>
            <p:cNvSpPr txBox="1">
              <a:spLocks noChangeArrowheads="1"/>
            </p:cNvSpPr>
            <p:nvPr/>
          </p:nvSpPr>
          <p:spPr bwMode="gray">
            <a:xfrm>
              <a:off x="2279" y="1419"/>
              <a:ext cx="2890" cy="252"/>
            </a:xfrm>
            <a:prstGeom prst="rect">
              <a:avLst/>
            </a:prstGeom>
            <a:noFill/>
            <a:ln w="9525" algn="ctr">
              <a:noFill/>
              <a:miter lim="800000"/>
              <a:headEnd/>
              <a:tailEnd/>
            </a:ln>
            <a:effectLst>
              <a:outerShdw dist="28398" dir="3806097" algn="ctr" rotWithShape="0">
                <a:srgbClr val="1C1C1C">
                  <a:alpha val="50000"/>
                </a:srgbClr>
              </a:outerShdw>
            </a:effectLst>
          </p:spPr>
          <p:txBody>
            <a:bodyPr wrap="square">
              <a:spAutoFit/>
            </a:bodyPr>
            <a:lstStyle/>
            <a:p>
              <a:endParaRPr lang="zh-CN" altLang="en-US" sz="2000" dirty="0"/>
            </a:p>
          </p:txBody>
        </p:sp>
      </p:grpSp>
      <p:sp>
        <p:nvSpPr>
          <p:cNvPr id="291" name="矩形 290"/>
          <p:cNvSpPr/>
          <p:nvPr/>
        </p:nvSpPr>
        <p:spPr>
          <a:xfrm>
            <a:off x="0" y="1412776"/>
            <a:ext cx="9144000" cy="523220"/>
          </a:xfrm>
          <a:prstGeom prst="rect">
            <a:avLst/>
          </a:prstGeom>
          <a:noFill/>
        </p:spPr>
        <p:txBody>
          <a:bodyPr wrap="square">
            <a:spAutoFit/>
          </a:bodyPr>
          <a:lstStyle/>
          <a:p>
            <a:pPr algn="ctr"/>
            <a:r>
              <a:rPr lang="zh-CN" altLang="en-US" sz="2800" b="1" dirty="0" smtClean="0">
                <a:solidFill>
                  <a:srgbClr val="0000FF"/>
                </a:solidFill>
              </a:rPr>
              <a:t>将党的中央组织的监督单设一章，是对现行条例的突破</a:t>
            </a:r>
            <a:endParaRPr lang="zh-CN" altLang="en-US" sz="2800" b="1" dirty="0">
              <a:solidFill>
                <a:srgbClr val="0000FF"/>
              </a:solidFill>
            </a:endParaRPr>
          </a:p>
        </p:txBody>
      </p:sp>
      <p:sp>
        <p:nvSpPr>
          <p:cNvPr id="250" name="TextBox 249"/>
          <p:cNvSpPr txBox="1"/>
          <p:nvPr/>
        </p:nvSpPr>
        <p:spPr>
          <a:xfrm>
            <a:off x="1043608" y="1990429"/>
            <a:ext cx="7488832" cy="707886"/>
          </a:xfrm>
          <a:prstGeom prst="rect">
            <a:avLst/>
          </a:prstGeom>
          <a:noFill/>
        </p:spPr>
        <p:txBody>
          <a:bodyPr wrap="square" rtlCol="0">
            <a:spAutoFit/>
          </a:bodyPr>
          <a:lstStyle/>
          <a:p>
            <a:r>
              <a:rPr lang="zh-CN" altLang="zh-CN" sz="2000" dirty="0" smtClean="0"/>
              <a:t>中央委员会全体会议每年听取中央政治局工作报告，监督中央政治局工作</a:t>
            </a:r>
            <a:endParaRPr lang="zh-CN" altLang="en-US" sz="2000" dirty="0"/>
          </a:p>
        </p:txBody>
      </p:sp>
      <p:sp>
        <p:nvSpPr>
          <p:cNvPr id="251" name="TextBox 250"/>
          <p:cNvSpPr txBox="1"/>
          <p:nvPr/>
        </p:nvSpPr>
        <p:spPr>
          <a:xfrm>
            <a:off x="1043608" y="2710509"/>
            <a:ext cx="7488832" cy="707886"/>
          </a:xfrm>
          <a:prstGeom prst="rect">
            <a:avLst/>
          </a:prstGeom>
          <a:noFill/>
        </p:spPr>
        <p:txBody>
          <a:bodyPr wrap="square" rtlCol="0">
            <a:spAutoFit/>
          </a:bodyPr>
          <a:lstStyle/>
          <a:p>
            <a:r>
              <a:rPr lang="zh-CN" altLang="zh-CN" sz="2000" dirty="0" smtClean="0"/>
              <a:t>中央政治局、中央政治局常务委员会听取中央巡视情况汇报，在一届任期内实现中央巡视全覆盖</a:t>
            </a:r>
            <a:endParaRPr lang="zh-CN" altLang="en-US" sz="2000" dirty="0"/>
          </a:p>
        </p:txBody>
      </p:sp>
      <p:sp>
        <p:nvSpPr>
          <p:cNvPr id="252" name="TextBox 251"/>
          <p:cNvSpPr txBox="1"/>
          <p:nvPr/>
        </p:nvSpPr>
        <p:spPr>
          <a:xfrm>
            <a:off x="1043608" y="3606543"/>
            <a:ext cx="7488832" cy="400110"/>
          </a:xfrm>
          <a:prstGeom prst="rect">
            <a:avLst/>
          </a:prstGeom>
          <a:noFill/>
        </p:spPr>
        <p:txBody>
          <a:bodyPr wrap="square" rtlCol="0">
            <a:spAutoFit/>
          </a:bodyPr>
          <a:lstStyle/>
          <a:p>
            <a:r>
              <a:rPr lang="zh-CN" altLang="zh-CN" sz="2000" dirty="0" smtClean="0"/>
              <a:t>中央政治局每年召开民主生活会</a:t>
            </a:r>
            <a:endParaRPr lang="zh-CN" altLang="en-US" sz="2000" dirty="0"/>
          </a:p>
        </p:txBody>
      </p:sp>
      <p:sp>
        <p:nvSpPr>
          <p:cNvPr id="253" name="TextBox 252"/>
          <p:cNvSpPr txBox="1"/>
          <p:nvPr/>
        </p:nvSpPr>
        <p:spPr>
          <a:xfrm>
            <a:off x="1043608" y="4326623"/>
            <a:ext cx="7488832" cy="400110"/>
          </a:xfrm>
          <a:prstGeom prst="rect">
            <a:avLst/>
          </a:prstGeom>
          <a:noFill/>
        </p:spPr>
        <p:txBody>
          <a:bodyPr wrap="square" rtlCol="0">
            <a:spAutoFit/>
          </a:bodyPr>
          <a:lstStyle/>
          <a:p>
            <a:r>
              <a:rPr lang="zh-CN" altLang="zh-CN" sz="2000" dirty="0" smtClean="0"/>
              <a:t>中央委员会成员必须严格遵守党的政治纪律和政治规矩</a:t>
            </a:r>
            <a:endParaRPr lang="zh-CN" altLang="en-US" sz="2000" dirty="0"/>
          </a:p>
        </p:txBody>
      </p:sp>
      <p:sp>
        <p:nvSpPr>
          <p:cNvPr id="254" name="TextBox 253"/>
          <p:cNvSpPr txBox="1"/>
          <p:nvPr/>
        </p:nvSpPr>
        <p:spPr>
          <a:xfrm>
            <a:off x="1043608" y="4870749"/>
            <a:ext cx="7488832" cy="707886"/>
          </a:xfrm>
          <a:prstGeom prst="rect">
            <a:avLst/>
          </a:prstGeom>
          <a:noFill/>
        </p:spPr>
        <p:txBody>
          <a:bodyPr wrap="square" rtlCol="0">
            <a:spAutoFit/>
          </a:bodyPr>
          <a:lstStyle/>
          <a:p>
            <a:r>
              <a:rPr lang="zh-CN" altLang="zh-CN" sz="2000" dirty="0" smtClean="0"/>
              <a:t>中央政治局委员应当加强对直接分管部门、地方、领域党组织和领导班子成员的监督</a:t>
            </a:r>
            <a:endParaRPr lang="zh-CN" altLang="en-US" sz="2000" dirty="0"/>
          </a:p>
        </p:txBody>
      </p:sp>
      <p:sp>
        <p:nvSpPr>
          <p:cNvPr id="255" name="TextBox 254"/>
          <p:cNvSpPr txBox="1"/>
          <p:nvPr/>
        </p:nvSpPr>
        <p:spPr>
          <a:xfrm>
            <a:off x="1043608" y="5806853"/>
            <a:ext cx="7488832" cy="707886"/>
          </a:xfrm>
          <a:prstGeom prst="rect">
            <a:avLst/>
          </a:prstGeom>
          <a:noFill/>
        </p:spPr>
        <p:txBody>
          <a:bodyPr wrap="square" rtlCol="0">
            <a:spAutoFit/>
          </a:bodyPr>
          <a:lstStyle/>
          <a:p>
            <a:r>
              <a:rPr lang="zh-CN" altLang="zh-CN" sz="2000" dirty="0" smtClean="0"/>
              <a:t>中央政治局委员应当严格执行中央八项规定，如实向党中央报告个人重要事项，带头树立良好家风 </a:t>
            </a:r>
            <a:endParaRPr lang="zh-CN" altLang="zh-CN"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党委（党组）的监督</a:t>
            </a:r>
            <a:endParaRPr lang="zh-CN" altLang="en-US" dirty="0"/>
          </a:p>
        </p:txBody>
      </p:sp>
      <p:sp>
        <p:nvSpPr>
          <p:cNvPr id="3" name="内容占位符 2"/>
          <p:cNvSpPr>
            <a:spLocks noGrp="1"/>
          </p:cNvSpPr>
          <p:nvPr>
            <p:ph idx="1"/>
          </p:nvPr>
        </p:nvSpPr>
        <p:spPr>
          <a:xfrm>
            <a:off x="251520" y="1628800"/>
            <a:ext cx="8640960" cy="4896544"/>
          </a:xfrm>
        </p:spPr>
        <p:txBody>
          <a:bodyPr>
            <a:normAutofit fontScale="62500" lnSpcReduction="20000"/>
          </a:bodyPr>
          <a:lstStyle/>
          <a:p>
            <a:pPr>
              <a:lnSpc>
                <a:spcPct val="170000"/>
              </a:lnSpc>
              <a:buClr>
                <a:schemeClr val="accent6">
                  <a:lumMod val="50000"/>
                </a:schemeClr>
              </a:buClr>
              <a:buSzPct val="80000"/>
            </a:pPr>
            <a:r>
              <a:rPr lang="zh-CN" altLang="en-US" b="1" dirty="0" smtClean="0">
                <a:latin typeface="黑体" pitchFamily="49" charset="-122"/>
                <a:ea typeface="黑体" pitchFamily="49" charset="-122"/>
              </a:rPr>
              <a:t>加强对党组织主要负责人和关键岗位领导干部的监督</a:t>
            </a:r>
            <a:endParaRPr lang="en-US" altLang="zh-CN" b="1" dirty="0" smtClean="0">
              <a:latin typeface="黑体" pitchFamily="49" charset="-122"/>
              <a:ea typeface="黑体" pitchFamily="49" charset="-122"/>
            </a:endParaRPr>
          </a:p>
          <a:p>
            <a:pPr>
              <a:lnSpc>
                <a:spcPct val="170000"/>
              </a:lnSpc>
              <a:buClr>
                <a:schemeClr val="accent6">
                  <a:lumMod val="50000"/>
                </a:schemeClr>
              </a:buClr>
              <a:buSzPct val="80000"/>
            </a:pPr>
            <a:r>
              <a:rPr lang="zh-CN" altLang="en-US" b="1" dirty="0" smtClean="0">
                <a:latin typeface="黑体" pitchFamily="49" charset="-122"/>
                <a:ea typeface="黑体" pitchFamily="49" charset="-122"/>
              </a:rPr>
              <a:t>加强对领导干部的日常管理监督，掌握其思想、工作、作风、生活状况</a:t>
            </a:r>
            <a:endParaRPr lang="en-US" altLang="zh-CN" b="1" dirty="0" smtClean="0">
              <a:latin typeface="黑体" pitchFamily="49" charset="-122"/>
              <a:ea typeface="黑体" pitchFamily="49" charset="-122"/>
            </a:endParaRPr>
          </a:p>
          <a:p>
            <a:pPr>
              <a:lnSpc>
                <a:spcPct val="170000"/>
              </a:lnSpc>
              <a:buClr>
                <a:schemeClr val="accent6">
                  <a:lumMod val="50000"/>
                </a:schemeClr>
              </a:buClr>
              <a:buSzPct val="80000"/>
            </a:pPr>
            <a:r>
              <a:rPr lang="zh-CN" altLang="en-US" b="1" dirty="0" smtClean="0">
                <a:latin typeface="黑体" pitchFamily="49" charset="-122"/>
                <a:ea typeface="黑体" pitchFamily="49" charset="-122"/>
              </a:rPr>
              <a:t>中央和省、自治区、直辖市党委一届任期内，对所管理的地方、部门、企事业单位党组织全面巡视</a:t>
            </a:r>
            <a:endParaRPr lang="en-US" altLang="zh-CN" b="1" dirty="0" smtClean="0">
              <a:latin typeface="黑体" pitchFamily="49" charset="-122"/>
              <a:ea typeface="黑体" pitchFamily="49" charset="-122"/>
            </a:endParaRPr>
          </a:p>
          <a:p>
            <a:pPr>
              <a:lnSpc>
                <a:spcPct val="170000"/>
              </a:lnSpc>
              <a:buClr>
                <a:schemeClr val="accent6">
                  <a:lumMod val="50000"/>
                </a:schemeClr>
              </a:buClr>
              <a:buSzPct val="80000"/>
            </a:pPr>
            <a:r>
              <a:rPr lang="zh-CN" altLang="en-US" b="1" dirty="0" smtClean="0">
                <a:latin typeface="黑体" pitchFamily="49" charset="-122"/>
                <a:ea typeface="黑体" pitchFamily="49" charset="-122"/>
              </a:rPr>
              <a:t>民主生活会应当经常化，遇到重要或者普遍性问题应当及时召开</a:t>
            </a:r>
            <a:endParaRPr lang="en-US" altLang="zh-CN" b="1" dirty="0" smtClean="0">
              <a:latin typeface="黑体" pitchFamily="49" charset="-122"/>
              <a:ea typeface="黑体" pitchFamily="49" charset="-122"/>
            </a:endParaRPr>
          </a:p>
          <a:p>
            <a:pPr>
              <a:lnSpc>
                <a:spcPct val="170000"/>
              </a:lnSpc>
              <a:buClr>
                <a:schemeClr val="accent6">
                  <a:lumMod val="50000"/>
                </a:schemeClr>
              </a:buClr>
              <a:buSzPct val="80000"/>
            </a:pPr>
            <a:r>
              <a:rPr lang="zh-CN" altLang="en-US" b="1" dirty="0" smtClean="0">
                <a:latin typeface="黑体" pitchFamily="49" charset="-122"/>
                <a:ea typeface="黑体" pitchFamily="49" charset="-122"/>
              </a:rPr>
              <a:t>坚持党内谈话制度，认真开展提醒谈话、诫勉谈话</a:t>
            </a:r>
            <a:endParaRPr lang="en-US" altLang="zh-CN" b="1" dirty="0" smtClean="0">
              <a:latin typeface="黑体" pitchFamily="49" charset="-122"/>
              <a:ea typeface="黑体" pitchFamily="49" charset="-122"/>
            </a:endParaRPr>
          </a:p>
          <a:p>
            <a:pPr>
              <a:lnSpc>
                <a:spcPct val="170000"/>
              </a:lnSpc>
              <a:buClr>
                <a:schemeClr val="accent6">
                  <a:lumMod val="50000"/>
                </a:schemeClr>
              </a:buClr>
              <a:buSzPct val="80000"/>
            </a:pPr>
            <a:r>
              <a:rPr lang="zh-CN" altLang="en-US" b="1" dirty="0" smtClean="0">
                <a:latin typeface="黑体" pitchFamily="49" charset="-122"/>
                <a:ea typeface="黑体" pitchFamily="49" charset="-122"/>
              </a:rPr>
              <a:t>严格执行干部考察考核制度，全面考察德、能、勤、绩、廉表现</a:t>
            </a:r>
            <a:endParaRPr lang="en-US" altLang="zh-CN" b="1" dirty="0" smtClean="0">
              <a:latin typeface="黑体" pitchFamily="49" charset="-122"/>
              <a:ea typeface="黑体" pitchFamily="49" charset="-122"/>
            </a:endParaRPr>
          </a:p>
          <a:p>
            <a:pPr>
              <a:lnSpc>
                <a:spcPct val="170000"/>
              </a:lnSpc>
              <a:buClr>
                <a:schemeClr val="accent6">
                  <a:lumMod val="50000"/>
                </a:schemeClr>
              </a:buClr>
              <a:buSzPct val="80000"/>
            </a:pPr>
            <a:r>
              <a:rPr lang="zh-CN" altLang="en-US" b="1" dirty="0" smtClean="0">
                <a:latin typeface="黑体" pitchFamily="49" charset="-122"/>
                <a:ea typeface="黑体" pitchFamily="49" charset="-122"/>
              </a:rPr>
              <a:t>党的领导干部应当每年在党委常委会（或党组）扩大会议上述责述廉，接受评议</a:t>
            </a:r>
            <a:endParaRPr lang="en-US" altLang="zh-CN" b="1" dirty="0" smtClean="0">
              <a:latin typeface="黑体" pitchFamily="49" charset="-122"/>
              <a:ea typeface="黑体" pitchFamily="49" charset="-122"/>
            </a:endParaRPr>
          </a:p>
          <a:p>
            <a:pPr>
              <a:lnSpc>
                <a:spcPct val="170000"/>
              </a:lnSpc>
              <a:buClr>
                <a:schemeClr val="accent6">
                  <a:lumMod val="50000"/>
                </a:schemeClr>
              </a:buClr>
              <a:buSzPct val="80000"/>
            </a:pPr>
            <a:r>
              <a:rPr lang="zh-CN" altLang="en-US" b="1" dirty="0" smtClean="0">
                <a:latin typeface="黑体" pitchFamily="49" charset="-122"/>
                <a:ea typeface="黑体" pitchFamily="49" charset="-122"/>
              </a:rPr>
              <a:t>坚持和完善领导干部个人有关事项报告制度</a:t>
            </a:r>
            <a:endParaRPr lang="en-US" altLang="zh-CN" b="1" dirty="0" smtClean="0">
              <a:latin typeface="黑体" pitchFamily="49" charset="-122"/>
              <a:ea typeface="黑体" pitchFamily="49" charset="-122"/>
            </a:endParaRPr>
          </a:p>
          <a:p>
            <a:pPr>
              <a:lnSpc>
                <a:spcPct val="170000"/>
              </a:lnSpc>
              <a:buClr>
                <a:schemeClr val="accent6">
                  <a:lumMod val="50000"/>
                </a:schemeClr>
              </a:buClr>
              <a:buSzPct val="80000"/>
            </a:pPr>
            <a:r>
              <a:rPr lang="zh-CN" altLang="en-US" b="1" dirty="0" smtClean="0">
                <a:latin typeface="黑体" pitchFamily="49" charset="-122"/>
                <a:ea typeface="黑体" pitchFamily="49" charset="-122"/>
              </a:rPr>
              <a:t>建立健全党的领导干部插手干预重大事项记录制度</a:t>
            </a:r>
            <a:endParaRPr lang="zh-CN" altLang="en-US" b="1" dirty="0">
              <a:latin typeface="黑体" pitchFamily="49" charset="-122"/>
              <a:ea typeface="黑体" pitchFamily="49" charset="-122"/>
            </a:endParaRPr>
          </a:p>
        </p:txBody>
      </p:sp>
      <p:sp>
        <p:nvSpPr>
          <p:cNvPr id="4" name="矩形 3"/>
          <p:cNvSpPr/>
          <p:nvPr/>
        </p:nvSpPr>
        <p:spPr>
          <a:xfrm>
            <a:off x="0" y="980728"/>
            <a:ext cx="9144000" cy="507831"/>
          </a:xfrm>
          <a:prstGeom prst="rect">
            <a:avLst/>
          </a:prstGeom>
          <a:noFill/>
        </p:spPr>
        <p:txBody>
          <a:bodyPr wrap="square">
            <a:spAutoFit/>
          </a:bodyPr>
          <a:lstStyle/>
          <a:p>
            <a:pPr algn="ctr"/>
            <a:r>
              <a:rPr lang="zh-CN" altLang="en-US" sz="2700" b="1" dirty="0" smtClean="0">
                <a:solidFill>
                  <a:srgbClr val="0000FF"/>
                </a:solidFill>
              </a:rPr>
              <a:t>党委（党组）在党内监督中负主体责任，书记是第一责任人</a:t>
            </a:r>
            <a:endParaRPr lang="zh-CN" altLang="en-US" sz="2700" b="1" dirty="0">
              <a:solidFill>
                <a:srgbClr val="0000FF"/>
              </a:solidFill>
            </a:endParaRPr>
          </a:p>
        </p:txBody>
      </p:sp>
      <p:cxnSp>
        <p:nvCxnSpPr>
          <p:cNvPr id="7" name="直接连接符 6"/>
          <p:cNvCxnSpPr/>
          <p:nvPr/>
        </p:nvCxnSpPr>
        <p:spPr>
          <a:xfrm>
            <a:off x="611560" y="4869160"/>
            <a:ext cx="792088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11560" y="2564904"/>
            <a:ext cx="792088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11560" y="3429000"/>
            <a:ext cx="792088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611560" y="3933056"/>
            <a:ext cx="792088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11560" y="4365104"/>
            <a:ext cx="792088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11560" y="6309320"/>
            <a:ext cx="792088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611560" y="5301208"/>
            <a:ext cx="792088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11560" y="5805264"/>
            <a:ext cx="792088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11560" y="2060848"/>
            <a:ext cx="7920880" cy="0"/>
          </a:xfrm>
          <a:prstGeom prst="line">
            <a:avLst/>
          </a:prstGeom>
          <a:ln w="25400">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党的纪律检查委员会的监督</a:t>
            </a:r>
            <a:endParaRPr lang="zh-CN" altLang="en-US" dirty="0"/>
          </a:p>
        </p:txBody>
      </p:sp>
      <p:sp>
        <p:nvSpPr>
          <p:cNvPr id="3" name="内容占位符 2"/>
          <p:cNvSpPr>
            <a:spLocks noGrp="1"/>
          </p:cNvSpPr>
          <p:nvPr>
            <p:ph idx="1"/>
          </p:nvPr>
        </p:nvSpPr>
        <p:spPr>
          <a:xfrm>
            <a:off x="251520" y="1772816"/>
            <a:ext cx="8640960" cy="4686320"/>
          </a:xfrm>
        </p:spPr>
        <p:txBody>
          <a:bodyPr>
            <a:noAutofit/>
          </a:bodyPr>
          <a:lstStyle/>
          <a:p>
            <a:pPr>
              <a:lnSpc>
                <a:spcPct val="150000"/>
              </a:lnSpc>
              <a:buClr>
                <a:srgbClr val="0000FF"/>
              </a:buClr>
              <a:buSzPct val="80000"/>
            </a:pPr>
            <a:r>
              <a:rPr lang="zh-CN" altLang="en-US" sz="1800" dirty="0" smtClean="0">
                <a:latin typeface="+mn-ea"/>
              </a:rPr>
              <a:t>把维护党的政治纪律和政治规矩放在首位</a:t>
            </a:r>
            <a:endParaRPr lang="en-US" altLang="zh-CN" sz="1800" dirty="0" smtClean="0">
              <a:latin typeface="+mn-ea"/>
            </a:endParaRPr>
          </a:p>
          <a:p>
            <a:pPr>
              <a:lnSpc>
                <a:spcPct val="150000"/>
              </a:lnSpc>
              <a:buClr>
                <a:srgbClr val="0000FF"/>
              </a:buClr>
              <a:buSzPct val="80000"/>
            </a:pPr>
            <a:r>
              <a:rPr lang="zh-CN" altLang="en-US" sz="1800" dirty="0" smtClean="0">
                <a:latin typeface="+mn-ea"/>
              </a:rPr>
              <a:t>纪委派驻纪检组对派出机关负责，加强对被监督单位领导班子及其成员、其他领导干部的监督</a:t>
            </a:r>
            <a:endParaRPr lang="en-US" altLang="zh-CN" sz="1800" dirty="0" smtClean="0">
              <a:latin typeface="+mn-ea"/>
            </a:endParaRPr>
          </a:p>
          <a:p>
            <a:pPr>
              <a:lnSpc>
                <a:spcPct val="150000"/>
              </a:lnSpc>
              <a:buClr>
                <a:srgbClr val="0000FF"/>
              </a:buClr>
              <a:buSzPct val="80000"/>
            </a:pPr>
            <a:r>
              <a:rPr lang="zh-CN" altLang="en-US" sz="1800" dirty="0" smtClean="0">
                <a:latin typeface="+mn-ea"/>
              </a:rPr>
              <a:t>认真处理信访举报，定期分析研判信访举报情况</a:t>
            </a:r>
            <a:endParaRPr lang="en-US" altLang="zh-CN" sz="1800" dirty="0" smtClean="0">
              <a:latin typeface="+mn-ea"/>
            </a:endParaRPr>
          </a:p>
          <a:p>
            <a:pPr>
              <a:lnSpc>
                <a:spcPct val="150000"/>
              </a:lnSpc>
              <a:buClr>
                <a:srgbClr val="0000FF"/>
              </a:buClr>
              <a:buSzPct val="80000"/>
            </a:pPr>
            <a:r>
              <a:rPr lang="zh-CN" altLang="en-US" sz="1800" dirty="0" smtClean="0">
                <a:latin typeface="+mn-ea"/>
              </a:rPr>
              <a:t>严把干部选拔任用“党风廉洁意见回复”关，防止“带病提拔”、“带病上岗”</a:t>
            </a:r>
            <a:endParaRPr lang="en-US" altLang="zh-CN" sz="1800" dirty="0" smtClean="0">
              <a:latin typeface="+mn-ea"/>
            </a:endParaRPr>
          </a:p>
          <a:p>
            <a:pPr>
              <a:lnSpc>
                <a:spcPct val="150000"/>
              </a:lnSpc>
              <a:buClr>
                <a:srgbClr val="0000FF"/>
              </a:buClr>
              <a:buSzPct val="80000"/>
            </a:pPr>
            <a:r>
              <a:rPr lang="zh-CN" altLang="en-US" sz="1800" dirty="0" smtClean="0">
                <a:latin typeface="+mn-ea"/>
              </a:rPr>
              <a:t>接到对干部一般性违纪问题的反映，应当及时找本人核实，谈话提醒、约谈函询</a:t>
            </a:r>
            <a:endParaRPr lang="en-US" altLang="zh-CN" sz="1800" dirty="0" smtClean="0">
              <a:latin typeface="+mn-ea"/>
            </a:endParaRPr>
          </a:p>
          <a:p>
            <a:pPr>
              <a:lnSpc>
                <a:spcPct val="150000"/>
              </a:lnSpc>
              <a:buClr>
                <a:srgbClr val="0000FF"/>
              </a:buClr>
              <a:buSzPct val="80000"/>
            </a:pPr>
            <a:r>
              <a:rPr lang="zh-CN" altLang="en-US" sz="1800" dirty="0" smtClean="0">
                <a:latin typeface="+mn-ea"/>
              </a:rPr>
              <a:t>依规依纪进行执纪审查，重点审查不收敛不收手，问题线索反映集中、群众反映强烈，现在重要岗位且可能还要提拔使用的领导干部</a:t>
            </a:r>
            <a:endParaRPr lang="en-US" altLang="zh-CN" sz="1800" dirty="0" smtClean="0">
              <a:latin typeface="+mn-ea"/>
            </a:endParaRPr>
          </a:p>
          <a:p>
            <a:pPr>
              <a:lnSpc>
                <a:spcPct val="150000"/>
              </a:lnSpc>
              <a:buClr>
                <a:srgbClr val="0000FF"/>
              </a:buClr>
              <a:buSzPct val="80000"/>
            </a:pPr>
            <a:r>
              <a:rPr lang="zh-CN" altLang="en-US" sz="1800" dirty="0" smtClean="0">
                <a:latin typeface="+mn-ea"/>
              </a:rPr>
              <a:t>点名道姓通报曝光违反中央八项规定精神的，严重违纪被立案审查开除党籍的，严重失职失责被问责的，以及发生在群众身边、影响恶劣的不正之风和腐败问题</a:t>
            </a:r>
            <a:endParaRPr lang="en-US" altLang="zh-CN" sz="1800" dirty="0" smtClean="0">
              <a:latin typeface="+mn-ea"/>
            </a:endParaRPr>
          </a:p>
          <a:p>
            <a:pPr>
              <a:lnSpc>
                <a:spcPct val="150000"/>
              </a:lnSpc>
              <a:buClr>
                <a:srgbClr val="0000FF"/>
              </a:buClr>
              <a:buSzPct val="80000"/>
            </a:pPr>
            <a:r>
              <a:rPr lang="zh-CN" altLang="en-US" sz="1800" dirty="0" smtClean="0">
                <a:latin typeface="+mn-ea"/>
              </a:rPr>
              <a:t>加强对纪律检查机关的监督</a:t>
            </a:r>
            <a:endParaRPr lang="zh-CN" altLang="en-US" sz="1800" dirty="0">
              <a:latin typeface="+mn-ea"/>
            </a:endParaRPr>
          </a:p>
        </p:txBody>
      </p:sp>
      <p:sp>
        <p:nvSpPr>
          <p:cNvPr id="252" name="矩形 251"/>
          <p:cNvSpPr/>
          <p:nvPr/>
        </p:nvSpPr>
        <p:spPr>
          <a:xfrm>
            <a:off x="0" y="1412776"/>
            <a:ext cx="9144000" cy="523220"/>
          </a:xfrm>
          <a:prstGeom prst="rect">
            <a:avLst/>
          </a:prstGeom>
          <a:noFill/>
        </p:spPr>
        <p:txBody>
          <a:bodyPr wrap="square">
            <a:spAutoFit/>
          </a:bodyPr>
          <a:lstStyle/>
          <a:p>
            <a:pPr algn="ctr"/>
            <a:r>
              <a:rPr lang="zh-CN" altLang="en-US" sz="2800" b="1" dirty="0" smtClean="0">
                <a:solidFill>
                  <a:srgbClr val="0000FF"/>
                </a:solidFill>
              </a:rPr>
              <a:t>党的各级纪律检查委员会是党内监督的专责机关</a:t>
            </a:r>
            <a:endParaRPr lang="en-US" altLang="zh-CN" sz="2800" b="1" dirty="0" smtClean="0">
              <a:solidFill>
                <a:srgbClr val="0000FF"/>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党的基层组织和党员的监督</a:t>
            </a:r>
            <a:endParaRPr lang="zh-CN" altLang="en-US" dirty="0"/>
          </a:p>
        </p:txBody>
      </p:sp>
      <p:sp>
        <p:nvSpPr>
          <p:cNvPr id="5" name="AutoShape 3"/>
          <p:cNvSpPr>
            <a:spLocks noChangeArrowheads="1"/>
          </p:cNvSpPr>
          <p:nvPr/>
        </p:nvSpPr>
        <p:spPr bwMode="auto">
          <a:xfrm rot="-5400000">
            <a:off x="4326148" y="-705284"/>
            <a:ext cx="936103" cy="6756400"/>
          </a:xfrm>
          <a:prstGeom prst="can">
            <a:avLst>
              <a:gd name="adj" fmla="val 40524"/>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marL="457200" indent="-457200" latinLnBrk="1"/>
            <a:r>
              <a:rPr lang="zh-CN" altLang="en-US" sz="2000" dirty="0" smtClean="0"/>
              <a:t>严格党的组织生活，开展批评和自我批评，监督党员切实履行义务，保障党员权利不受侵犯</a:t>
            </a:r>
            <a:endParaRPr kumimoji="1" lang="ko-KR" altLang="en-US" sz="2000" b="1" dirty="0">
              <a:solidFill>
                <a:srgbClr val="000000"/>
              </a:solidFill>
              <a:latin typeface="Gulim" pitchFamily="34" charset="-127"/>
              <a:ea typeface="Gulim" pitchFamily="34" charset="-127"/>
            </a:endParaRPr>
          </a:p>
        </p:txBody>
      </p:sp>
      <p:sp>
        <p:nvSpPr>
          <p:cNvPr id="6" name="AutoShape 4"/>
          <p:cNvSpPr>
            <a:spLocks noChangeArrowheads="1"/>
          </p:cNvSpPr>
          <p:nvPr/>
        </p:nvSpPr>
        <p:spPr bwMode="auto">
          <a:xfrm rot="-5400000">
            <a:off x="832594" y="2242170"/>
            <a:ext cx="784225" cy="709613"/>
          </a:xfrm>
          <a:prstGeom prst="can">
            <a:avLst>
              <a:gd name="adj" fmla="val 42968"/>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kumimoji="1" lang="ko-KR" altLang="en-US" sz="2000" b="1">
                <a:solidFill>
                  <a:srgbClr val="000000"/>
                </a:solidFill>
                <a:latin typeface="Gulim" pitchFamily="34" charset="-127"/>
                <a:ea typeface="Gulim" pitchFamily="34" charset="-127"/>
              </a:rPr>
              <a:t>1</a:t>
            </a:r>
          </a:p>
        </p:txBody>
      </p:sp>
      <p:sp>
        <p:nvSpPr>
          <p:cNvPr id="7" name="AutoShape 5">
            <a:hlinkClick r:id="rId2"/>
          </p:cNvPr>
          <p:cNvSpPr>
            <a:spLocks noChangeArrowheads="1"/>
          </p:cNvSpPr>
          <p:nvPr/>
        </p:nvSpPr>
        <p:spPr bwMode="auto">
          <a:xfrm rot="-5400000">
            <a:off x="4311277" y="575989"/>
            <a:ext cx="965845" cy="6756400"/>
          </a:xfrm>
          <a:prstGeom prst="can">
            <a:avLst>
              <a:gd name="adj" fmla="val 40524"/>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lang="zh-CN" altLang="en-US" sz="2000" dirty="0" smtClean="0"/>
              <a:t>了解党员、群众对党的工作和党的领导干部的批评和意见，定期向上级党组织反映情况，提出意见和建议</a:t>
            </a:r>
            <a:endParaRPr kumimoji="1" lang="ko-KR" altLang="en-US" sz="2000" b="1" dirty="0">
              <a:solidFill>
                <a:srgbClr val="000000"/>
              </a:solidFill>
              <a:latin typeface="Gulim" pitchFamily="34" charset="-127"/>
              <a:ea typeface="Gulim" pitchFamily="34" charset="-127"/>
            </a:endParaRPr>
          </a:p>
        </p:txBody>
      </p:sp>
      <p:sp>
        <p:nvSpPr>
          <p:cNvPr id="8" name="AutoShape 6"/>
          <p:cNvSpPr>
            <a:spLocks noChangeArrowheads="1"/>
          </p:cNvSpPr>
          <p:nvPr/>
        </p:nvSpPr>
        <p:spPr bwMode="auto">
          <a:xfrm rot="-5400000">
            <a:off x="832594" y="3508572"/>
            <a:ext cx="784225" cy="709613"/>
          </a:xfrm>
          <a:prstGeom prst="can">
            <a:avLst>
              <a:gd name="adj" fmla="val 42968"/>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kumimoji="1" lang="ko-KR" altLang="en-US" sz="2000" b="1">
                <a:solidFill>
                  <a:srgbClr val="000000"/>
                </a:solidFill>
                <a:latin typeface="Gulim" pitchFamily="34" charset="-127"/>
                <a:ea typeface="Gulim" pitchFamily="34" charset="-127"/>
              </a:rPr>
              <a:t>2</a:t>
            </a:r>
          </a:p>
        </p:txBody>
      </p:sp>
      <p:sp>
        <p:nvSpPr>
          <p:cNvPr id="9" name="AutoShape 7"/>
          <p:cNvSpPr>
            <a:spLocks noChangeArrowheads="1"/>
          </p:cNvSpPr>
          <p:nvPr/>
        </p:nvSpPr>
        <p:spPr bwMode="auto">
          <a:xfrm rot="-5400000">
            <a:off x="4258071" y="1818927"/>
            <a:ext cx="1072257" cy="6756400"/>
          </a:xfrm>
          <a:prstGeom prst="can">
            <a:avLst>
              <a:gd name="adj" fmla="val 40524"/>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lang="zh-CN" altLang="en-US" sz="2000" dirty="0" smtClean="0"/>
              <a:t>维护和执行党的纪律，发现党员、干部违反纪律问题及时教育或者处理，问题严重的应当向上级党组织报告</a:t>
            </a:r>
            <a:endParaRPr kumimoji="1" lang="ko-KR" altLang="en-US" sz="2000" b="1" dirty="0">
              <a:solidFill>
                <a:srgbClr val="000000"/>
              </a:solidFill>
              <a:latin typeface="Gulim" pitchFamily="34" charset="-127"/>
              <a:ea typeface="Gulim" pitchFamily="34" charset="-127"/>
            </a:endParaRPr>
          </a:p>
        </p:txBody>
      </p:sp>
      <p:sp>
        <p:nvSpPr>
          <p:cNvPr id="10" name="AutoShape 8"/>
          <p:cNvSpPr>
            <a:spLocks noChangeArrowheads="1"/>
          </p:cNvSpPr>
          <p:nvPr/>
        </p:nvSpPr>
        <p:spPr bwMode="auto">
          <a:xfrm rot="-5400000">
            <a:off x="703361" y="4827536"/>
            <a:ext cx="1000251" cy="667172"/>
          </a:xfrm>
          <a:prstGeom prst="can">
            <a:avLst>
              <a:gd name="adj" fmla="val 42968"/>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kumimoji="1" lang="ko-KR" altLang="en-US" sz="2000" b="1">
                <a:solidFill>
                  <a:srgbClr val="000000"/>
                </a:solidFill>
                <a:latin typeface="Gulim" pitchFamily="34" charset="-127"/>
                <a:ea typeface="Gulim" pitchFamily="34" charset="-127"/>
              </a:rPr>
              <a:t>3</a:t>
            </a:r>
          </a:p>
        </p:txBody>
      </p:sp>
      <p:sp>
        <p:nvSpPr>
          <p:cNvPr id="11" name="矩形 10"/>
          <p:cNvSpPr/>
          <p:nvPr/>
        </p:nvSpPr>
        <p:spPr>
          <a:xfrm>
            <a:off x="0" y="1412776"/>
            <a:ext cx="9144000" cy="523220"/>
          </a:xfrm>
          <a:prstGeom prst="rect">
            <a:avLst/>
          </a:prstGeom>
          <a:noFill/>
        </p:spPr>
        <p:txBody>
          <a:bodyPr wrap="square">
            <a:spAutoFit/>
          </a:bodyPr>
          <a:lstStyle/>
          <a:p>
            <a:pPr algn="ctr"/>
            <a:r>
              <a:rPr lang="zh-CN" altLang="en-US" sz="2800" b="1" dirty="0" smtClean="0">
                <a:solidFill>
                  <a:srgbClr val="0000FF"/>
                </a:solidFill>
              </a:rPr>
              <a:t>党的基层组织的监督职责</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Left)">
                                      <p:cBhvr>
                                        <p:cTn id="16" dur="500"/>
                                        <p:tgtEl>
                                          <p:spTgt spid="8"/>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Left)">
                                      <p:cBhvr>
                                        <p:cTn id="25" dur="500"/>
                                        <p:tgtEl>
                                          <p:spTgt spid="10"/>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党的基层组织和党员的监督</a:t>
            </a:r>
            <a:endParaRPr lang="zh-CN" altLang="en-US" dirty="0"/>
          </a:p>
        </p:txBody>
      </p:sp>
      <p:sp>
        <p:nvSpPr>
          <p:cNvPr id="4" name="矩形 3"/>
          <p:cNvSpPr/>
          <p:nvPr/>
        </p:nvSpPr>
        <p:spPr>
          <a:xfrm>
            <a:off x="0" y="1412776"/>
            <a:ext cx="9144000" cy="523220"/>
          </a:xfrm>
          <a:prstGeom prst="rect">
            <a:avLst/>
          </a:prstGeom>
          <a:noFill/>
        </p:spPr>
        <p:txBody>
          <a:bodyPr wrap="square">
            <a:spAutoFit/>
          </a:bodyPr>
          <a:lstStyle/>
          <a:p>
            <a:pPr algn="ctr"/>
            <a:r>
              <a:rPr lang="zh-CN" altLang="en-US" sz="2800" b="1" dirty="0" smtClean="0">
                <a:solidFill>
                  <a:srgbClr val="0000FF"/>
                </a:solidFill>
              </a:rPr>
              <a:t>党员的监督义务</a:t>
            </a:r>
            <a:endParaRPr lang="zh-CN" altLang="en-US" sz="2800" b="1" dirty="0">
              <a:solidFill>
                <a:srgbClr val="0000FF"/>
              </a:solidFill>
            </a:endParaRPr>
          </a:p>
        </p:txBody>
      </p:sp>
      <p:sp>
        <p:nvSpPr>
          <p:cNvPr id="5" name="AutoShape 3"/>
          <p:cNvSpPr>
            <a:spLocks noChangeArrowheads="1"/>
          </p:cNvSpPr>
          <p:nvPr/>
        </p:nvSpPr>
        <p:spPr bwMode="auto">
          <a:xfrm rot="-5400000">
            <a:off x="4408748" y="-993316"/>
            <a:ext cx="936103" cy="6756400"/>
          </a:xfrm>
          <a:prstGeom prst="can">
            <a:avLst>
              <a:gd name="adj" fmla="val 40524"/>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marL="457200" indent="-457200" latinLnBrk="1"/>
            <a:r>
              <a:rPr lang="zh-CN" altLang="en-US" sz="2000" dirty="0" smtClean="0"/>
              <a:t>加强对党的领导干部的民主监督，及时向党组织反映群众意见和诉求</a:t>
            </a:r>
            <a:endParaRPr kumimoji="1" lang="ko-KR" altLang="en-US" sz="2000" b="1" dirty="0">
              <a:solidFill>
                <a:srgbClr val="000000"/>
              </a:solidFill>
              <a:latin typeface="Gulim" pitchFamily="34" charset="-127"/>
              <a:ea typeface="Gulim" pitchFamily="34" charset="-127"/>
            </a:endParaRPr>
          </a:p>
        </p:txBody>
      </p:sp>
      <p:sp>
        <p:nvSpPr>
          <p:cNvPr id="6" name="AutoShape 4"/>
          <p:cNvSpPr>
            <a:spLocks noChangeArrowheads="1"/>
          </p:cNvSpPr>
          <p:nvPr/>
        </p:nvSpPr>
        <p:spPr bwMode="auto">
          <a:xfrm rot="-5400000">
            <a:off x="915194" y="1954138"/>
            <a:ext cx="784225" cy="709613"/>
          </a:xfrm>
          <a:prstGeom prst="can">
            <a:avLst>
              <a:gd name="adj" fmla="val 42968"/>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kumimoji="1" lang="ko-KR" altLang="en-US" sz="2000" b="1">
                <a:solidFill>
                  <a:srgbClr val="000000"/>
                </a:solidFill>
                <a:latin typeface="Gulim" pitchFamily="34" charset="-127"/>
                <a:ea typeface="Gulim" pitchFamily="34" charset="-127"/>
              </a:rPr>
              <a:t>1</a:t>
            </a:r>
          </a:p>
        </p:txBody>
      </p:sp>
      <p:sp>
        <p:nvSpPr>
          <p:cNvPr id="7" name="AutoShape 5">
            <a:hlinkClick r:id="rId2"/>
          </p:cNvPr>
          <p:cNvSpPr>
            <a:spLocks noChangeArrowheads="1"/>
          </p:cNvSpPr>
          <p:nvPr/>
        </p:nvSpPr>
        <p:spPr bwMode="auto">
          <a:xfrm rot="-5400000">
            <a:off x="4393877" y="215949"/>
            <a:ext cx="965845" cy="6756400"/>
          </a:xfrm>
          <a:prstGeom prst="can">
            <a:avLst>
              <a:gd name="adj" fmla="val 40524"/>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lang="zh-CN" altLang="en-US" sz="2000" dirty="0" smtClean="0"/>
              <a:t>在党的会议上有根据地批评党的任何组织和任何党员，揭露和纠正工作中存在的缺点和问题</a:t>
            </a:r>
            <a:endParaRPr kumimoji="1" lang="ko-KR" altLang="en-US" sz="2000" b="1" dirty="0">
              <a:solidFill>
                <a:srgbClr val="000000"/>
              </a:solidFill>
              <a:latin typeface="Gulim" pitchFamily="34" charset="-127"/>
              <a:ea typeface="Gulim" pitchFamily="34" charset="-127"/>
            </a:endParaRPr>
          </a:p>
        </p:txBody>
      </p:sp>
      <p:sp>
        <p:nvSpPr>
          <p:cNvPr id="8" name="AutoShape 6"/>
          <p:cNvSpPr>
            <a:spLocks noChangeArrowheads="1"/>
          </p:cNvSpPr>
          <p:nvPr/>
        </p:nvSpPr>
        <p:spPr bwMode="auto">
          <a:xfrm rot="-5400000">
            <a:off x="915194" y="3148532"/>
            <a:ext cx="784225" cy="709613"/>
          </a:xfrm>
          <a:prstGeom prst="can">
            <a:avLst>
              <a:gd name="adj" fmla="val 42968"/>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kumimoji="1" lang="ko-KR" altLang="en-US" sz="2000" b="1">
                <a:solidFill>
                  <a:srgbClr val="000000"/>
                </a:solidFill>
                <a:latin typeface="Gulim" pitchFamily="34" charset="-127"/>
                <a:ea typeface="Gulim" pitchFamily="34" charset="-127"/>
              </a:rPr>
              <a:t>2</a:t>
            </a:r>
          </a:p>
        </p:txBody>
      </p:sp>
      <p:sp>
        <p:nvSpPr>
          <p:cNvPr id="9" name="AutoShape 7"/>
          <p:cNvSpPr>
            <a:spLocks noChangeArrowheads="1"/>
          </p:cNvSpPr>
          <p:nvPr/>
        </p:nvSpPr>
        <p:spPr bwMode="auto">
          <a:xfrm rot="-5400000">
            <a:off x="4340671" y="1458887"/>
            <a:ext cx="1072257" cy="6756400"/>
          </a:xfrm>
          <a:prstGeom prst="can">
            <a:avLst>
              <a:gd name="adj" fmla="val 40524"/>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lang="zh-CN" altLang="en-US" sz="2000" dirty="0" smtClean="0"/>
              <a:t>参加党组织开展的评议领导干部活动，勇于触及矛盾问题、指出缺点错误，对错误言行敢于较真、敢于斗争</a:t>
            </a:r>
            <a:endParaRPr kumimoji="1" lang="ko-KR" altLang="en-US" sz="2000" b="1" dirty="0">
              <a:solidFill>
                <a:srgbClr val="000000"/>
              </a:solidFill>
              <a:latin typeface="Gulim" pitchFamily="34" charset="-127"/>
              <a:ea typeface="Gulim" pitchFamily="34" charset="-127"/>
            </a:endParaRPr>
          </a:p>
        </p:txBody>
      </p:sp>
      <p:sp>
        <p:nvSpPr>
          <p:cNvPr id="10" name="AutoShape 8"/>
          <p:cNvSpPr>
            <a:spLocks noChangeArrowheads="1"/>
          </p:cNvSpPr>
          <p:nvPr/>
        </p:nvSpPr>
        <p:spPr bwMode="auto">
          <a:xfrm rot="-5400000">
            <a:off x="785961" y="4467496"/>
            <a:ext cx="1000251" cy="667172"/>
          </a:xfrm>
          <a:prstGeom prst="can">
            <a:avLst>
              <a:gd name="adj" fmla="val 42968"/>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kumimoji="1" lang="ko-KR" altLang="en-US" sz="2000" b="1">
                <a:solidFill>
                  <a:srgbClr val="000000"/>
                </a:solidFill>
                <a:latin typeface="Gulim" pitchFamily="34" charset="-127"/>
                <a:ea typeface="Gulim" pitchFamily="34" charset="-127"/>
              </a:rPr>
              <a:t>3</a:t>
            </a:r>
          </a:p>
        </p:txBody>
      </p:sp>
      <p:sp>
        <p:nvSpPr>
          <p:cNvPr id="11" name="AutoShape 7"/>
          <p:cNvSpPr>
            <a:spLocks noChangeArrowheads="1"/>
          </p:cNvSpPr>
          <p:nvPr/>
        </p:nvSpPr>
        <p:spPr bwMode="auto">
          <a:xfrm rot="-5400000">
            <a:off x="4493071" y="2755031"/>
            <a:ext cx="1072257" cy="6756400"/>
          </a:xfrm>
          <a:prstGeom prst="can">
            <a:avLst>
              <a:gd name="adj" fmla="val 40524"/>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lang="zh-CN" altLang="en-US" sz="2000" dirty="0" smtClean="0"/>
              <a:t>向党负责地揭发、检举党的任何组织和任何党员违纪违法的事实，坚决反对一切派别活动和小集团活动，同腐败现象作坚决斗争</a:t>
            </a:r>
            <a:endParaRPr kumimoji="1" lang="ko-KR" altLang="en-US" sz="2000" b="1" dirty="0">
              <a:solidFill>
                <a:srgbClr val="000000"/>
              </a:solidFill>
              <a:latin typeface="Gulim" pitchFamily="34" charset="-127"/>
              <a:ea typeface="Gulim" pitchFamily="34" charset="-127"/>
            </a:endParaRPr>
          </a:p>
        </p:txBody>
      </p:sp>
      <p:sp>
        <p:nvSpPr>
          <p:cNvPr id="12" name="AutoShape 8"/>
          <p:cNvSpPr>
            <a:spLocks noChangeArrowheads="1"/>
          </p:cNvSpPr>
          <p:nvPr/>
        </p:nvSpPr>
        <p:spPr bwMode="auto">
          <a:xfrm rot="-5400000">
            <a:off x="938361" y="5763640"/>
            <a:ext cx="1000251" cy="667172"/>
          </a:xfrm>
          <a:prstGeom prst="can">
            <a:avLst>
              <a:gd name="adj" fmla="val 50000"/>
            </a:avLst>
          </a:prstGeom>
          <a:gradFill rotWithShape="0">
            <a:gsLst>
              <a:gs pos="0">
                <a:srgbClr val="5E6D76"/>
              </a:gs>
              <a:gs pos="50000">
                <a:srgbClr val="CCECFF"/>
              </a:gs>
              <a:gs pos="100000">
                <a:srgbClr val="5E6D76"/>
              </a:gs>
            </a:gsLst>
            <a:lin ang="5400000" scaled="1"/>
          </a:gradFill>
          <a:ln w="38100">
            <a:noFill/>
            <a:round/>
            <a:headEnd/>
            <a:tailEnd/>
          </a:ln>
        </p:spPr>
        <p:txBody>
          <a:bodyPr vert="eaVert" anchor="ctr"/>
          <a:lstStyle/>
          <a:p>
            <a:pPr latinLnBrk="1"/>
            <a:r>
              <a:rPr kumimoji="1" lang="en-US" altLang="ko-KR" sz="2000" b="1" dirty="0" smtClean="0">
                <a:solidFill>
                  <a:srgbClr val="000000"/>
                </a:solidFill>
                <a:latin typeface="Gulim" pitchFamily="34" charset="-127"/>
                <a:ea typeface="Gulim" pitchFamily="34" charset="-127"/>
              </a:rPr>
              <a:t>4</a:t>
            </a:r>
            <a:endParaRPr kumimoji="1" lang="ko-KR" altLang="en-US" sz="2000" b="1" dirty="0">
              <a:solidFill>
                <a:srgbClr val="000000"/>
              </a:solidFill>
              <a:latin typeface="Gulim" pitchFamily="34" charset="-127"/>
              <a:ea typeface="Gulim" pitchFamily="34" charset="-127"/>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lide(fromLeft)">
                                      <p:cBhvr>
                                        <p:cTn id="16" dur="500"/>
                                        <p:tgtEl>
                                          <p:spTgt spid="8"/>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slide(fromLeft)">
                                      <p:cBhvr>
                                        <p:cTn id="25" dur="500"/>
                                        <p:tgtEl>
                                          <p:spTgt spid="10"/>
                                        </p:tgtEl>
                                      </p:cBhvr>
                                    </p:animEffect>
                                  </p:childTnLst>
                                </p:cTn>
                              </p:par>
                            </p:childTnLst>
                          </p:cTn>
                        </p:par>
                        <p:par>
                          <p:cTn id="26" fill="hold">
                            <p:stCondLst>
                              <p:cond delay="2500"/>
                            </p:stCondLst>
                            <p:childTnLst>
                              <p:par>
                                <p:cTn id="27" presetID="2" presetClass="entr" presetSubtype="2"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slide(fromLeft)">
                                      <p:cBhvr>
                                        <p:cTn id="34" dur="500"/>
                                        <p:tgtEl>
                                          <p:spTgt spid="12"/>
                                        </p:tgtEl>
                                      </p:cBhvr>
                                    </p:animEffect>
                                  </p:childTnLst>
                                </p:cTn>
                              </p:par>
                            </p:childTnLst>
                          </p:cTn>
                        </p:par>
                        <p:par>
                          <p:cTn id="35" fill="hold">
                            <p:stCondLst>
                              <p:cond delay="3500"/>
                            </p:stCondLst>
                            <p:childTnLst>
                              <p:par>
                                <p:cTn id="36" presetID="2" presetClass="entr" presetSubtype="2"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1+#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utoUpdateAnimBg="0"/>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2" grpId="0" animBg="1"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落实执行时需要注意的内容</a:t>
            </a:r>
            <a:endParaRPr lang="zh-CN" altLang="en-US" dirty="0"/>
          </a:p>
        </p:txBody>
      </p:sp>
      <p:sp>
        <p:nvSpPr>
          <p:cNvPr id="4" name="流程图: 资料带 3"/>
          <p:cNvSpPr/>
          <p:nvPr/>
        </p:nvSpPr>
        <p:spPr>
          <a:xfrm>
            <a:off x="467544" y="1484784"/>
            <a:ext cx="8424936" cy="5157192"/>
          </a:xfrm>
          <a:prstGeom prst="flowChartPunched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buClr>
                <a:srgbClr val="C00000"/>
              </a:buClr>
              <a:buFont typeface="Wingdings" pitchFamily="2" charset="2"/>
              <a:buChar char="u"/>
            </a:pPr>
            <a:r>
              <a:rPr lang="zh-CN" altLang="en-US" sz="2000" dirty="0" smtClean="0">
                <a:solidFill>
                  <a:schemeClr val="tx1"/>
                </a:solidFill>
              </a:rPr>
              <a:t>对于上级党组织交办以及巡视等移交的违纪问题线索，应当及时处理，并在</a:t>
            </a:r>
            <a:r>
              <a:rPr lang="en-US" altLang="zh-CN" sz="2000" dirty="0" smtClean="0">
                <a:solidFill>
                  <a:schemeClr val="tx1"/>
                </a:solidFill>
              </a:rPr>
              <a:t>3</a:t>
            </a:r>
            <a:r>
              <a:rPr lang="zh-CN" altLang="en-US" sz="2000" dirty="0" smtClean="0">
                <a:solidFill>
                  <a:schemeClr val="tx1"/>
                </a:solidFill>
              </a:rPr>
              <a:t>个月内反馈办理情况</a:t>
            </a:r>
            <a:endParaRPr lang="en-US" altLang="zh-CN" sz="2000" dirty="0" smtClean="0">
              <a:solidFill>
                <a:schemeClr val="tx1"/>
              </a:solidFill>
            </a:endParaRPr>
          </a:p>
          <a:p>
            <a:pPr>
              <a:lnSpc>
                <a:spcPct val="150000"/>
              </a:lnSpc>
              <a:buClr>
                <a:srgbClr val="C00000"/>
              </a:buClr>
              <a:buFont typeface="Wingdings" pitchFamily="2" charset="2"/>
              <a:buChar char="u"/>
            </a:pPr>
            <a:r>
              <a:rPr lang="zh-CN" altLang="en-US" sz="2000" dirty="0" smtClean="0">
                <a:solidFill>
                  <a:schemeClr val="tx1"/>
                </a:solidFill>
              </a:rPr>
              <a:t>提倡署真实姓名反映违纪事实，党组织应当为检举控告者严格保密，并以适当方式向其反馈办理情况</a:t>
            </a:r>
            <a:endParaRPr lang="en-US" altLang="zh-CN" sz="2000" dirty="0" smtClean="0">
              <a:solidFill>
                <a:schemeClr val="tx1"/>
              </a:solidFill>
            </a:endParaRPr>
          </a:p>
          <a:p>
            <a:pPr>
              <a:lnSpc>
                <a:spcPct val="150000"/>
              </a:lnSpc>
              <a:buClr>
                <a:srgbClr val="C00000"/>
              </a:buClr>
              <a:buFont typeface="Wingdings" pitchFamily="2" charset="2"/>
              <a:buChar char="u"/>
            </a:pPr>
            <a:r>
              <a:rPr lang="zh-CN" altLang="en-US" sz="2000" dirty="0" smtClean="0">
                <a:solidFill>
                  <a:schemeClr val="tx1"/>
                </a:solidFill>
              </a:rPr>
              <a:t>党组织应当保障监督对象的申辩权、申诉权等相关权利。经调查，监督对象没有不当行为的，应当予以澄清和正名</a:t>
            </a:r>
            <a:endParaRPr lang="zh-CN" altLang="en-US" sz="2000"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页脚占位符 3"/>
          <p:cNvSpPr txBox="1">
            <a:spLocks noGrp="1"/>
          </p:cNvSpPr>
          <p:nvPr/>
        </p:nvSpPr>
        <p:spPr bwMode="auto">
          <a:xfrm>
            <a:off x="7046913" y="6381750"/>
            <a:ext cx="2133600" cy="244475"/>
          </a:xfrm>
          <a:prstGeom prst="rect">
            <a:avLst/>
          </a:prstGeom>
          <a:noFill/>
          <a:ln w="9525">
            <a:noFill/>
            <a:miter lim="800000"/>
            <a:headEnd/>
            <a:tailEnd/>
          </a:ln>
        </p:spPr>
        <p:txBody>
          <a:bodyPr/>
          <a:lstStyle/>
          <a:p>
            <a:r>
              <a:rPr lang="en-US" altLang="zh-CN"/>
              <a:t>   </a:t>
            </a:r>
          </a:p>
          <a:p>
            <a:r>
              <a:rPr lang="en-US" altLang="zh-CN"/>
              <a:t>   </a:t>
            </a:r>
          </a:p>
        </p:txBody>
      </p:sp>
      <p:sp>
        <p:nvSpPr>
          <p:cNvPr id="358402" name="WordArt 2"/>
          <p:cNvSpPr>
            <a:spLocks noChangeArrowheads="1" noChangeShapeType="1" noTextEdit="1"/>
          </p:cNvSpPr>
          <p:nvPr/>
        </p:nvSpPr>
        <p:spPr bwMode="ltGray">
          <a:xfrm>
            <a:off x="1835150" y="1844675"/>
            <a:ext cx="5400675" cy="1511300"/>
          </a:xfrm>
          <a:prstGeom prst="rect">
            <a:avLst/>
          </a:prstGeom>
        </p:spPr>
        <p:txBody>
          <a:bodyPr wrap="none" fromWordArt="1">
            <a:prstTxWarp prst="textStop">
              <a:avLst>
                <a:gd name="adj" fmla="val 22222"/>
              </a:avLst>
            </a:prstTxWarp>
          </a:bodyPr>
          <a:lstStyle/>
          <a:p>
            <a:pPr algn="ctr"/>
            <a:r>
              <a:rPr lang="en-US" altLang="zh-CN" sz="3600" kern="10">
                <a:ln w="9525">
                  <a:noFill/>
                  <a:round/>
                  <a:headEnd/>
                  <a:tailEnd/>
                </a:ln>
                <a:gradFill rotWithShape="1">
                  <a:gsLst>
                    <a:gs pos="0">
                      <a:schemeClr val="accent1"/>
                    </a:gs>
                    <a:gs pos="100000">
                      <a:schemeClr val="tx1"/>
                    </a:gs>
                  </a:gsLst>
                  <a:lin ang="5400000" scaled="1"/>
                </a:gradFill>
                <a:effectLst>
                  <a:outerShdw dist="63500" dir="16200000" sy="-100000" rotWithShape="0">
                    <a:schemeClr val="tx1">
                      <a:alpha val="50000"/>
                    </a:schemeClr>
                  </a:outerShdw>
                </a:effectLst>
                <a:latin typeface="Impact"/>
              </a:rPr>
              <a:t>Thank You !</a:t>
            </a:r>
            <a:endParaRPr lang="zh-CN" altLang="en-US" sz="3600" kern="10">
              <a:ln w="9525">
                <a:noFill/>
                <a:round/>
                <a:headEnd/>
                <a:tailEnd/>
              </a:ln>
              <a:gradFill rotWithShape="1">
                <a:gsLst>
                  <a:gs pos="0">
                    <a:schemeClr val="accent1"/>
                  </a:gs>
                  <a:gs pos="100000">
                    <a:schemeClr val="tx1"/>
                  </a:gs>
                </a:gsLst>
                <a:lin ang="5400000" scaled="1"/>
              </a:gradFill>
              <a:effectLst>
                <a:outerShdw dist="63500" dir="16200000" sy="-100000" rotWithShape="0">
                  <a:schemeClr val="tx1">
                    <a:alpha val="50000"/>
                  </a:schemeClr>
                </a:outerShdw>
              </a:effectLst>
              <a:latin typeface="Impac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58402"/>
                                        </p:tgtEl>
                                        <p:attrNameLst>
                                          <p:attrName>style.visibility</p:attrName>
                                        </p:attrNameLst>
                                      </p:cBhvr>
                                      <p:to>
                                        <p:strVal val="visible"/>
                                      </p:to>
                                    </p:set>
                                    <p:anim calcmode="lin" valueType="num">
                                      <p:cBhvr>
                                        <p:cTn id="7" dur="500" fill="hold"/>
                                        <p:tgtEl>
                                          <p:spTgt spid="358402"/>
                                        </p:tgtEl>
                                        <p:attrNameLst>
                                          <p:attrName>ppt_w</p:attrName>
                                        </p:attrNameLst>
                                      </p:cBhvr>
                                      <p:tavLst>
                                        <p:tav tm="0">
                                          <p:val>
                                            <p:fltVal val="0"/>
                                          </p:val>
                                        </p:tav>
                                        <p:tav tm="100000">
                                          <p:val>
                                            <p:strVal val="#ppt_w"/>
                                          </p:val>
                                        </p:tav>
                                      </p:tavLst>
                                    </p:anim>
                                    <p:anim calcmode="lin" valueType="num">
                                      <p:cBhvr>
                                        <p:cTn id="8" dur="500" fill="hold"/>
                                        <p:tgtEl>
                                          <p:spTgt spid="358402"/>
                                        </p:tgtEl>
                                        <p:attrNameLst>
                                          <p:attrName>ppt_h</p:attrName>
                                        </p:attrNameLst>
                                      </p:cBhvr>
                                      <p:tavLst>
                                        <p:tav tm="0">
                                          <p:val>
                                            <p:fltVal val="0"/>
                                          </p:val>
                                        </p:tav>
                                        <p:tav tm="100000">
                                          <p:val>
                                            <p:strVal val="#ppt_h"/>
                                          </p:val>
                                        </p:tav>
                                      </p:tavLst>
                                    </p:anim>
                                    <p:animEffect transition="in" filter="fade">
                                      <p:cBhvr>
                                        <p:cTn id="9" dur="500"/>
                                        <p:tgtEl>
                                          <p:spTgt spid="358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十八届六中全会</a:t>
            </a:r>
            <a:endParaRPr lang="zh-CN" altLang="en-US" dirty="0"/>
          </a:p>
        </p:txBody>
      </p:sp>
      <p:sp>
        <p:nvSpPr>
          <p:cNvPr id="3" name="内容占位符 2"/>
          <p:cNvSpPr>
            <a:spLocks noGrp="1"/>
          </p:cNvSpPr>
          <p:nvPr>
            <p:ph idx="1"/>
          </p:nvPr>
        </p:nvSpPr>
        <p:spPr>
          <a:xfrm>
            <a:off x="251520" y="1412776"/>
            <a:ext cx="8640960" cy="5328592"/>
          </a:xfrm>
        </p:spPr>
        <p:txBody>
          <a:bodyPr>
            <a:noAutofit/>
          </a:bodyPr>
          <a:lstStyle/>
          <a:p>
            <a:pPr>
              <a:lnSpc>
                <a:spcPct val="140000"/>
              </a:lnSpc>
              <a:spcBef>
                <a:spcPts val="0"/>
              </a:spcBef>
              <a:buClr>
                <a:srgbClr val="C00000"/>
              </a:buClr>
              <a:buSzPct val="80000"/>
            </a:pPr>
            <a:r>
              <a:rPr lang="zh-CN" altLang="zh-CN" sz="2400" dirty="0" smtClean="0"/>
              <a:t>党的十八届六中全会是在我国进入全面建成小康社会决胜阶段召开的一次十分重要的会议。</a:t>
            </a:r>
            <a:endParaRPr lang="en-US" altLang="zh-CN" sz="2400" dirty="0" smtClean="0"/>
          </a:p>
          <a:p>
            <a:pPr>
              <a:lnSpc>
                <a:spcPct val="140000"/>
              </a:lnSpc>
              <a:spcBef>
                <a:spcPts val="0"/>
              </a:spcBef>
              <a:buClr>
                <a:srgbClr val="C00000"/>
              </a:buClr>
              <a:buSzPct val="80000"/>
            </a:pPr>
            <a:r>
              <a:rPr lang="zh-CN" altLang="zh-CN" sz="2400" dirty="0" smtClean="0"/>
              <a:t>学习宣传贯彻党的十八届六中全会精神，</a:t>
            </a:r>
            <a:r>
              <a:rPr lang="zh-CN" altLang="zh-CN" sz="2400" dirty="0" smtClean="0">
                <a:solidFill>
                  <a:srgbClr val="0000FF"/>
                </a:solidFill>
              </a:rPr>
              <a:t>是当前和今后一个时期全党全国的重要政治任务</a:t>
            </a:r>
            <a:r>
              <a:rPr lang="zh-CN" altLang="zh-CN" sz="2400" dirty="0" smtClean="0"/>
              <a:t>。</a:t>
            </a:r>
            <a:endParaRPr lang="en-US" altLang="zh-CN" sz="2400" dirty="0" smtClean="0"/>
          </a:p>
          <a:p>
            <a:pPr>
              <a:lnSpc>
                <a:spcPct val="140000"/>
              </a:lnSpc>
              <a:spcBef>
                <a:spcPts val="0"/>
              </a:spcBef>
              <a:buClr>
                <a:srgbClr val="C00000"/>
              </a:buClr>
              <a:buSzPct val="80000"/>
            </a:pPr>
            <a:r>
              <a:rPr lang="zh-CN" altLang="zh-CN" sz="2400" dirty="0" smtClean="0">
                <a:solidFill>
                  <a:srgbClr val="0000FF"/>
                </a:solidFill>
              </a:rPr>
              <a:t>全会明确习近平总书记的核心地位、正式提出</a:t>
            </a:r>
            <a:r>
              <a:rPr lang="en-US" altLang="zh-CN" sz="2400" dirty="0" smtClean="0">
                <a:solidFill>
                  <a:srgbClr val="0000FF"/>
                </a:solidFill>
              </a:rPr>
              <a:t>“</a:t>
            </a:r>
            <a:r>
              <a:rPr lang="zh-CN" altLang="zh-CN" sz="2400" dirty="0" smtClean="0">
                <a:solidFill>
                  <a:srgbClr val="0000FF"/>
                </a:solidFill>
              </a:rPr>
              <a:t>以习近平同志为核心的党中央</a:t>
            </a:r>
            <a:r>
              <a:rPr lang="en-US" altLang="zh-CN" sz="2400" dirty="0" smtClean="0">
                <a:solidFill>
                  <a:srgbClr val="0000FF"/>
                </a:solidFill>
              </a:rPr>
              <a:t>”</a:t>
            </a:r>
            <a:r>
              <a:rPr lang="zh-CN" altLang="zh-CN" sz="2400" dirty="0" smtClean="0"/>
              <a:t>，对维护党中央权威、维护党的团结和集中统一领导，对全党全军全国各族人民更好凝聚力量抓住机遇、战胜挑战，对全党团结一心、不忘初心、继续前进，对保证党和国家兴旺发达、长治久安，具有十分重大而深远的意义。</a:t>
            </a:r>
            <a:endParaRPr lang="zh-CN" alt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十八届六中全会</a:t>
            </a:r>
            <a:endParaRPr lang="zh-CN" altLang="en-US" dirty="0"/>
          </a:p>
        </p:txBody>
      </p:sp>
      <p:sp>
        <p:nvSpPr>
          <p:cNvPr id="3" name="内容占位符 2"/>
          <p:cNvSpPr>
            <a:spLocks noGrp="1"/>
          </p:cNvSpPr>
          <p:nvPr>
            <p:ph idx="1"/>
          </p:nvPr>
        </p:nvSpPr>
        <p:spPr>
          <a:xfrm>
            <a:off x="251520" y="980728"/>
            <a:ext cx="8640960" cy="5688632"/>
          </a:xfrm>
        </p:spPr>
        <p:txBody>
          <a:bodyPr>
            <a:noAutofit/>
          </a:bodyPr>
          <a:lstStyle/>
          <a:p>
            <a:pPr>
              <a:lnSpc>
                <a:spcPct val="130000"/>
              </a:lnSpc>
              <a:spcBef>
                <a:spcPts val="0"/>
              </a:spcBef>
              <a:buClr>
                <a:srgbClr val="C00000"/>
              </a:buClr>
              <a:buSzPct val="80000"/>
            </a:pPr>
            <a:r>
              <a:rPr lang="en-US" altLang="zh-CN" sz="2200" dirty="0" smtClean="0">
                <a:solidFill>
                  <a:srgbClr val="0000FF"/>
                </a:solidFill>
                <a:latin typeface="+mn-ea"/>
                <a:cs typeface="Times New Roman" pitchFamily="18" charset="0"/>
              </a:rPr>
              <a:t>10</a:t>
            </a:r>
            <a:r>
              <a:rPr lang="zh-CN" altLang="zh-CN" sz="2200" dirty="0" smtClean="0">
                <a:solidFill>
                  <a:srgbClr val="0000FF"/>
                </a:solidFill>
                <a:latin typeface="+mn-ea"/>
                <a:cs typeface="Times New Roman" pitchFamily="18" charset="0"/>
              </a:rPr>
              <a:t>月</a:t>
            </a:r>
            <a:r>
              <a:rPr lang="en-US" altLang="zh-CN" sz="2200" dirty="0" smtClean="0">
                <a:solidFill>
                  <a:srgbClr val="0000FF"/>
                </a:solidFill>
                <a:latin typeface="+mn-ea"/>
                <a:cs typeface="Times New Roman" pitchFamily="18" charset="0"/>
              </a:rPr>
              <a:t>27</a:t>
            </a:r>
            <a:r>
              <a:rPr lang="zh-CN" altLang="zh-CN" sz="2200" dirty="0" smtClean="0">
                <a:solidFill>
                  <a:srgbClr val="0000FF"/>
                </a:solidFill>
                <a:latin typeface="+mn-ea"/>
                <a:cs typeface="Times New Roman" pitchFamily="18" charset="0"/>
              </a:rPr>
              <a:t>日，</a:t>
            </a:r>
            <a:r>
              <a:rPr lang="zh-CN" altLang="zh-CN" sz="2200" b="1" dirty="0" smtClean="0">
                <a:solidFill>
                  <a:srgbClr val="0000FF"/>
                </a:solidFill>
                <a:latin typeface="+mn-ea"/>
                <a:cs typeface="Times New Roman" pitchFamily="18" charset="0"/>
              </a:rPr>
              <a:t>中央办公厅</a:t>
            </a:r>
            <a:r>
              <a:rPr lang="zh-CN" altLang="zh-CN" sz="2200" dirty="0" smtClean="0">
                <a:latin typeface="+mn-ea"/>
                <a:cs typeface="Times New Roman" pitchFamily="18" charset="0"/>
              </a:rPr>
              <a:t>印发了《关于认真学习宣传贯彻党的十八届六中全会精神的通知》，</a:t>
            </a:r>
            <a:r>
              <a:rPr lang="zh-CN" altLang="zh-CN" sz="2200" b="1" dirty="0" smtClean="0">
                <a:solidFill>
                  <a:srgbClr val="0000FF"/>
                </a:solidFill>
                <a:latin typeface="+mn-ea"/>
                <a:cs typeface="Times New Roman" pitchFamily="18" charset="0"/>
              </a:rPr>
              <a:t>强调学习宣传贯彻党的十八届六中全会精神，是当前和今后一个时期的重要政治任务</a:t>
            </a:r>
            <a:r>
              <a:rPr lang="zh-CN" altLang="zh-CN" sz="2200" dirty="0" smtClean="0">
                <a:latin typeface="+mn-ea"/>
                <a:cs typeface="Times New Roman" pitchFamily="18" charset="0"/>
              </a:rPr>
              <a:t>。</a:t>
            </a:r>
            <a:endParaRPr lang="en-US" altLang="zh-CN" sz="2200" dirty="0" smtClean="0">
              <a:latin typeface="+mn-ea"/>
              <a:cs typeface="Times New Roman" pitchFamily="18" charset="0"/>
            </a:endParaRPr>
          </a:p>
          <a:p>
            <a:pPr>
              <a:lnSpc>
                <a:spcPct val="130000"/>
              </a:lnSpc>
              <a:spcBef>
                <a:spcPts val="0"/>
              </a:spcBef>
              <a:buClr>
                <a:srgbClr val="C00000"/>
              </a:buClr>
              <a:buSzPct val="80000"/>
            </a:pPr>
            <a:r>
              <a:rPr lang="en-US" altLang="zh-CN" sz="2200" dirty="0" smtClean="0">
                <a:solidFill>
                  <a:srgbClr val="0000FF"/>
                </a:solidFill>
              </a:rPr>
              <a:t>11</a:t>
            </a:r>
            <a:r>
              <a:rPr lang="zh-CN" altLang="en-US" sz="2200" dirty="0" smtClean="0">
                <a:solidFill>
                  <a:srgbClr val="0000FF"/>
                </a:solidFill>
              </a:rPr>
              <a:t>月</a:t>
            </a:r>
            <a:r>
              <a:rPr lang="en-US" altLang="zh-CN" sz="2200" dirty="0" smtClean="0">
                <a:solidFill>
                  <a:srgbClr val="0000FF"/>
                </a:solidFill>
              </a:rPr>
              <a:t>2</a:t>
            </a:r>
            <a:r>
              <a:rPr lang="zh-CN" altLang="en-US" sz="2200" dirty="0" smtClean="0">
                <a:solidFill>
                  <a:srgbClr val="0000FF"/>
                </a:solidFill>
              </a:rPr>
              <a:t>日，学习贯彻党的十八届六中全会精神中央宣讲团成立。</a:t>
            </a:r>
            <a:endParaRPr lang="en-US" altLang="zh-CN" sz="2200" dirty="0" smtClean="0">
              <a:solidFill>
                <a:srgbClr val="0000FF"/>
              </a:solidFill>
              <a:latin typeface="+mn-ea"/>
              <a:cs typeface="Times New Roman" pitchFamily="18" charset="0"/>
            </a:endParaRPr>
          </a:p>
          <a:p>
            <a:pPr>
              <a:lnSpc>
                <a:spcPct val="130000"/>
              </a:lnSpc>
              <a:spcBef>
                <a:spcPts val="0"/>
              </a:spcBef>
              <a:buClr>
                <a:srgbClr val="C00000"/>
              </a:buClr>
              <a:buSzPct val="80000"/>
            </a:pPr>
            <a:r>
              <a:rPr lang="en-US" altLang="zh-CN" sz="2200" dirty="0" smtClean="0">
                <a:latin typeface="+mn-ea"/>
                <a:cs typeface="Times New Roman" pitchFamily="18" charset="0"/>
              </a:rPr>
              <a:t>11</a:t>
            </a:r>
            <a:r>
              <a:rPr lang="zh-CN" altLang="zh-CN" sz="2200" dirty="0" smtClean="0">
                <a:latin typeface="+mn-ea"/>
                <a:cs typeface="Times New Roman" pitchFamily="18" charset="0"/>
              </a:rPr>
              <a:t>月</a:t>
            </a:r>
            <a:r>
              <a:rPr lang="en-US" altLang="zh-CN" sz="2200" dirty="0" smtClean="0">
                <a:latin typeface="+mn-ea"/>
                <a:cs typeface="Times New Roman" pitchFamily="18" charset="0"/>
              </a:rPr>
              <a:t>3</a:t>
            </a:r>
            <a:r>
              <a:rPr lang="zh-CN" altLang="zh-CN" sz="2200" dirty="0" smtClean="0">
                <a:latin typeface="+mn-ea"/>
                <a:cs typeface="Times New Roman" pitchFamily="18" charset="0"/>
              </a:rPr>
              <a:t>日，</a:t>
            </a:r>
            <a:r>
              <a:rPr lang="zh-CN" altLang="zh-CN" sz="2200" dirty="0" smtClean="0">
                <a:solidFill>
                  <a:srgbClr val="0000FF"/>
                </a:solidFill>
                <a:latin typeface="+mn-ea"/>
                <a:cs typeface="Times New Roman" pitchFamily="18" charset="0"/>
              </a:rPr>
              <a:t>院党组</a:t>
            </a:r>
            <a:r>
              <a:rPr lang="zh-CN" altLang="zh-CN" sz="2200" dirty="0" smtClean="0">
                <a:latin typeface="+mn-ea"/>
                <a:cs typeface="Times New Roman" pitchFamily="18" charset="0"/>
              </a:rPr>
              <a:t>印发了《关于认真学习宣传贯彻党的十八届六中全会精神的通知》，就我院学习贯彻十八届六中全会精神作出具体安排。</a:t>
            </a:r>
            <a:endParaRPr lang="en-US" altLang="zh-CN" sz="2200" dirty="0" smtClean="0">
              <a:latin typeface="+mn-ea"/>
              <a:cs typeface="Times New Roman" pitchFamily="18" charset="0"/>
            </a:endParaRPr>
          </a:p>
          <a:p>
            <a:pPr>
              <a:lnSpc>
                <a:spcPct val="130000"/>
              </a:lnSpc>
              <a:spcBef>
                <a:spcPts val="0"/>
              </a:spcBef>
              <a:buClr>
                <a:srgbClr val="C00000"/>
              </a:buClr>
              <a:buSzPct val="80000"/>
            </a:pPr>
            <a:r>
              <a:rPr lang="en-US" altLang="zh-CN" sz="2200" dirty="0" smtClean="0">
                <a:latin typeface="+mn-ea"/>
                <a:cs typeface="Times New Roman" pitchFamily="18" charset="0"/>
              </a:rPr>
              <a:t>11</a:t>
            </a:r>
            <a:r>
              <a:rPr lang="zh-CN" altLang="zh-CN" sz="2200" dirty="0" smtClean="0">
                <a:latin typeface="+mn-ea"/>
                <a:cs typeface="Times New Roman" pitchFamily="18" charset="0"/>
              </a:rPr>
              <a:t>月</a:t>
            </a:r>
            <a:r>
              <a:rPr lang="en-US" altLang="zh-CN" sz="2200" dirty="0" smtClean="0">
                <a:latin typeface="+mn-ea"/>
                <a:cs typeface="Times New Roman" pitchFamily="18" charset="0"/>
              </a:rPr>
              <a:t>8</a:t>
            </a:r>
            <a:r>
              <a:rPr lang="zh-CN" altLang="zh-CN" sz="2200" dirty="0" smtClean="0">
                <a:latin typeface="+mn-ea"/>
                <a:cs typeface="Times New Roman" pitchFamily="18" charset="0"/>
              </a:rPr>
              <a:t>日，</a:t>
            </a:r>
            <a:r>
              <a:rPr lang="zh-CN" altLang="zh-CN" sz="2200" dirty="0" smtClean="0">
                <a:solidFill>
                  <a:srgbClr val="0000FF"/>
                </a:solidFill>
                <a:latin typeface="+mn-ea"/>
                <a:cs typeface="Times New Roman" pitchFamily="18" charset="0"/>
              </a:rPr>
              <a:t>中央国家机关工委</a:t>
            </a:r>
            <a:r>
              <a:rPr lang="zh-CN" altLang="zh-CN" sz="2200" dirty="0" smtClean="0">
                <a:latin typeface="+mn-ea"/>
                <a:cs typeface="Times New Roman" pitchFamily="18" charset="0"/>
              </a:rPr>
              <a:t>召开会议，对中央国家机关各部门学习宣传贯彻党的十八届六中全会精神进行了动员部署。</a:t>
            </a:r>
            <a:endParaRPr lang="en-US" altLang="zh-CN" sz="2200" dirty="0" smtClean="0">
              <a:latin typeface="+mn-ea"/>
              <a:cs typeface="Times New Roman" pitchFamily="18" charset="0"/>
            </a:endParaRPr>
          </a:p>
          <a:p>
            <a:pPr>
              <a:lnSpc>
                <a:spcPct val="130000"/>
              </a:lnSpc>
              <a:spcBef>
                <a:spcPts val="0"/>
              </a:spcBef>
              <a:buClr>
                <a:srgbClr val="C00000"/>
              </a:buClr>
              <a:buSzPct val="80000"/>
            </a:pPr>
            <a:r>
              <a:rPr lang="en-US" altLang="zh-CN" sz="2200" dirty="0" smtClean="0">
                <a:latin typeface="+mn-ea"/>
                <a:cs typeface="Times New Roman" pitchFamily="18" charset="0"/>
              </a:rPr>
              <a:t>11</a:t>
            </a:r>
            <a:r>
              <a:rPr lang="zh-CN" altLang="en-US" sz="2200" dirty="0" smtClean="0">
                <a:latin typeface="+mn-ea"/>
                <a:cs typeface="Times New Roman" pitchFamily="18" charset="0"/>
              </a:rPr>
              <a:t>月</a:t>
            </a:r>
            <a:r>
              <a:rPr lang="en-US" altLang="zh-CN" sz="2200" dirty="0" smtClean="0">
                <a:latin typeface="+mn-ea"/>
                <a:cs typeface="Times New Roman" pitchFamily="18" charset="0"/>
              </a:rPr>
              <a:t>8</a:t>
            </a:r>
            <a:r>
              <a:rPr lang="zh-CN" altLang="en-US" sz="2200" dirty="0" smtClean="0">
                <a:latin typeface="+mn-ea"/>
                <a:cs typeface="Times New Roman" pitchFamily="18" charset="0"/>
              </a:rPr>
              <a:t>日，</a:t>
            </a:r>
            <a:r>
              <a:rPr lang="zh-CN" altLang="zh-CN" sz="2200" dirty="0" smtClean="0">
                <a:solidFill>
                  <a:srgbClr val="0000FF"/>
                </a:solidFill>
                <a:latin typeface="+mn-ea"/>
                <a:cs typeface="Times New Roman" pitchFamily="18" charset="0"/>
              </a:rPr>
              <a:t>北京分院分党组、京区党委</a:t>
            </a:r>
            <a:r>
              <a:rPr lang="zh-CN" altLang="en-US" sz="2200" dirty="0" smtClean="0">
                <a:latin typeface="+mn-ea"/>
                <a:cs typeface="Times New Roman" pitchFamily="18" charset="0"/>
              </a:rPr>
              <a:t>印发了</a:t>
            </a:r>
            <a:r>
              <a:rPr lang="en-US" altLang="zh-CN" sz="2200" dirty="0" smtClean="0">
                <a:latin typeface="+mn-ea"/>
                <a:cs typeface="Times New Roman" pitchFamily="18" charset="0"/>
              </a:rPr>
              <a:t>《</a:t>
            </a:r>
            <a:r>
              <a:rPr lang="zh-CN" altLang="zh-CN" sz="2200" dirty="0" smtClean="0">
                <a:latin typeface="+mn-ea"/>
                <a:cs typeface="Times New Roman" pitchFamily="18" charset="0"/>
              </a:rPr>
              <a:t>关于学习贯彻党的十八届六中全会精神的通知</a:t>
            </a:r>
            <a:r>
              <a:rPr lang="en-US" altLang="zh-CN" sz="2200" dirty="0" smtClean="0">
                <a:latin typeface="+mn-ea"/>
                <a:cs typeface="Times New Roman" pitchFamily="18" charset="0"/>
              </a:rPr>
              <a:t>》</a:t>
            </a:r>
            <a:r>
              <a:rPr lang="zh-CN" altLang="en-US" sz="2200" dirty="0" smtClean="0">
                <a:latin typeface="+mn-ea"/>
                <a:cs typeface="Times New Roman" pitchFamily="18" charset="0"/>
              </a:rPr>
              <a:t>，就</a:t>
            </a:r>
            <a:r>
              <a:rPr lang="zh-CN" altLang="zh-CN" sz="2200" dirty="0" smtClean="0">
                <a:latin typeface="+mn-ea"/>
                <a:cs typeface="Times New Roman" pitchFamily="18" charset="0"/>
              </a:rPr>
              <a:t>京区单位学习贯彻党的十八届六中全会精神</a:t>
            </a:r>
            <a:r>
              <a:rPr lang="zh-CN" altLang="en-US" sz="2200" dirty="0" smtClean="0">
                <a:latin typeface="+mn-ea"/>
                <a:cs typeface="Times New Roman" pitchFamily="18" charset="0"/>
              </a:rPr>
              <a:t>作出安排。</a:t>
            </a:r>
            <a:endParaRPr lang="en-US" altLang="zh-CN" sz="2200" dirty="0" smtClean="0">
              <a:latin typeface="+mn-ea"/>
              <a:cs typeface="Times New Roman" pitchFamily="18" charset="0"/>
            </a:endParaRPr>
          </a:p>
          <a:p>
            <a:pPr>
              <a:lnSpc>
                <a:spcPct val="130000"/>
              </a:lnSpc>
              <a:spcBef>
                <a:spcPts val="0"/>
              </a:spcBef>
              <a:buClr>
                <a:srgbClr val="C00000"/>
              </a:buClr>
              <a:buSzPct val="80000"/>
            </a:pPr>
            <a:r>
              <a:rPr lang="en-US" altLang="zh-CN" sz="2200" b="1" dirty="0" smtClean="0">
                <a:solidFill>
                  <a:srgbClr val="0000FF"/>
                </a:solidFill>
                <a:latin typeface="+mn-ea"/>
                <a:cs typeface="Times New Roman" pitchFamily="18" charset="0"/>
              </a:rPr>
              <a:t>11</a:t>
            </a:r>
            <a:r>
              <a:rPr lang="zh-CN" altLang="en-US" sz="2200" b="1" dirty="0" smtClean="0">
                <a:solidFill>
                  <a:srgbClr val="0000FF"/>
                </a:solidFill>
                <a:latin typeface="+mn-ea"/>
                <a:cs typeface="Times New Roman" pitchFamily="18" charset="0"/>
              </a:rPr>
              <a:t>月</a:t>
            </a:r>
            <a:r>
              <a:rPr lang="en-US" altLang="zh-CN" sz="2200" b="1" dirty="0" smtClean="0">
                <a:solidFill>
                  <a:srgbClr val="0000FF"/>
                </a:solidFill>
                <a:latin typeface="+mn-ea"/>
                <a:cs typeface="Times New Roman" pitchFamily="18" charset="0"/>
              </a:rPr>
              <a:t>10</a:t>
            </a:r>
            <a:r>
              <a:rPr lang="zh-CN" altLang="en-US" sz="2200" b="1" dirty="0" smtClean="0">
                <a:solidFill>
                  <a:srgbClr val="0000FF"/>
                </a:solidFill>
                <a:latin typeface="+mn-ea"/>
                <a:cs typeface="Times New Roman" pitchFamily="18" charset="0"/>
              </a:rPr>
              <a:t>日，院党组书记白春礼全院视频会议进行部署。</a:t>
            </a:r>
            <a:endParaRPr lang="zh-CN" altLang="zh-CN" sz="2200" b="1" dirty="0" smtClean="0">
              <a:solidFill>
                <a:srgbClr val="0000FF"/>
              </a:solidFill>
              <a:latin typeface="+mn-ea"/>
              <a:cs typeface="Times New Roman" pitchFamily="18" charset="0"/>
            </a:endParaRPr>
          </a:p>
          <a:p>
            <a:pPr>
              <a:lnSpc>
                <a:spcPct val="130000"/>
              </a:lnSpc>
              <a:spcBef>
                <a:spcPts val="0"/>
              </a:spcBef>
            </a:pPr>
            <a:endParaRPr lang="zh-CN" altLang="zh-CN" sz="2200" dirty="0" smtClean="0">
              <a:latin typeface="+mn-ea"/>
              <a:cs typeface="Times New Roman" pitchFamily="18" charset="0"/>
            </a:endParaRPr>
          </a:p>
          <a:p>
            <a:pPr>
              <a:lnSpc>
                <a:spcPct val="130000"/>
              </a:lnSpc>
              <a:spcBef>
                <a:spcPts val="0"/>
              </a:spcBef>
            </a:pPr>
            <a:endParaRPr lang="zh-CN" altLang="en-US" sz="2200" dirty="0">
              <a:latin typeface="+mn-ea"/>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smtClean="0">
                <a:cs typeface="Times New Roman" pitchFamily="18" charset="0"/>
              </a:rPr>
              <a:t>学习贯彻党的十八届六中全会精神</a:t>
            </a:r>
            <a:endParaRPr lang="zh-CN" altLang="en-US" dirty="0"/>
          </a:p>
        </p:txBody>
      </p:sp>
      <p:sp>
        <p:nvSpPr>
          <p:cNvPr id="3" name="内容占位符 2"/>
          <p:cNvSpPr>
            <a:spLocks noGrp="1"/>
          </p:cNvSpPr>
          <p:nvPr>
            <p:ph idx="1"/>
          </p:nvPr>
        </p:nvSpPr>
        <p:spPr>
          <a:xfrm>
            <a:off x="251520" y="1484784"/>
            <a:ext cx="8640960" cy="5112568"/>
          </a:xfrm>
        </p:spPr>
        <p:txBody>
          <a:bodyPr>
            <a:normAutofit fontScale="62500" lnSpcReduction="20000"/>
          </a:bodyPr>
          <a:lstStyle/>
          <a:p>
            <a:pPr>
              <a:lnSpc>
                <a:spcPct val="160000"/>
              </a:lnSpc>
              <a:buNone/>
            </a:pPr>
            <a:r>
              <a:rPr lang="zh-CN" altLang="zh-CN" sz="4000" b="1" dirty="0" smtClean="0">
                <a:solidFill>
                  <a:srgbClr val="0000FF"/>
                </a:solidFill>
                <a:latin typeface="+mn-ea"/>
              </a:rPr>
              <a:t>时间进度</a:t>
            </a:r>
          </a:p>
          <a:p>
            <a:pPr marL="0">
              <a:lnSpc>
                <a:spcPct val="160000"/>
              </a:lnSpc>
              <a:buClr>
                <a:srgbClr val="C00000"/>
              </a:buClr>
              <a:buSzPct val="80000"/>
              <a:buFont typeface="Wingdings" pitchFamily="2" charset="2"/>
              <a:buChar char="u"/>
            </a:pPr>
            <a:r>
              <a:rPr lang="zh-CN" altLang="zh-CN" sz="3200" dirty="0" smtClean="0">
                <a:latin typeface="+mn-ea"/>
              </a:rPr>
              <a:t>根据中央要求学习宣传贯彻十八届六中全会精神分两个阶段进行</a:t>
            </a:r>
            <a:endParaRPr lang="en-US" altLang="zh-CN" sz="3200" dirty="0" smtClean="0">
              <a:latin typeface="+mn-ea"/>
            </a:endParaRPr>
          </a:p>
          <a:p>
            <a:pPr marL="0">
              <a:lnSpc>
                <a:spcPct val="160000"/>
              </a:lnSpc>
              <a:buClr>
                <a:srgbClr val="C00000"/>
              </a:buClr>
              <a:buSzPct val="80000"/>
              <a:buFont typeface="Wingdings" pitchFamily="2" charset="2"/>
              <a:buChar char="u"/>
            </a:pPr>
            <a:r>
              <a:rPr lang="zh-CN" altLang="zh-CN" sz="3200" dirty="0" smtClean="0">
                <a:latin typeface="+mn-ea"/>
              </a:rPr>
              <a:t>第一阶段，从全会结束到明年春节，迅速形成规模，形成声势，营造学习宣传贯彻全会精神的浓厚氛围</a:t>
            </a:r>
            <a:endParaRPr lang="en-US" altLang="zh-CN" sz="3200" dirty="0" smtClean="0">
              <a:latin typeface="+mn-ea"/>
            </a:endParaRPr>
          </a:p>
          <a:p>
            <a:pPr marL="0">
              <a:lnSpc>
                <a:spcPct val="160000"/>
              </a:lnSpc>
              <a:buClr>
                <a:srgbClr val="C00000"/>
              </a:buClr>
              <a:buSzPct val="80000"/>
              <a:buFont typeface="Wingdings" pitchFamily="2" charset="2"/>
              <a:buChar char="u"/>
            </a:pPr>
            <a:r>
              <a:rPr lang="zh-CN" altLang="zh-CN" sz="3200" dirty="0" smtClean="0">
                <a:latin typeface="+mn-ea"/>
              </a:rPr>
              <a:t>第二阶段，从明年春节到党的十九大召开，把学习宣传贯彻全会精神引向深入，进一步统一思想、凝聚力量，为党的十九大召开营造良好氛围</a:t>
            </a:r>
          </a:p>
          <a:p>
            <a:pPr>
              <a:lnSpc>
                <a:spcPct val="160000"/>
              </a:lnSpc>
              <a:buNone/>
            </a:pPr>
            <a:r>
              <a:rPr lang="zh-CN" altLang="zh-CN" sz="4000" b="1" dirty="0" smtClean="0">
                <a:solidFill>
                  <a:srgbClr val="0000FF"/>
                </a:solidFill>
                <a:latin typeface="+mn-ea"/>
              </a:rPr>
              <a:t>学习重点</a:t>
            </a:r>
            <a:endParaRPr lang="en-US" altLang="zh-CN" sz="4000" b="1" dirty="0" smtClean="0">
              <a:solidFill>
                <a:srgbClr val="0000FF"/>
              </a:solidFill>
              <a:latin typeface="+mn-ea"/>
            </a:endParaRPr>
          </a:p>
          <a:p>
            <a:pPr>
              <a:lnSpc>
                <a:spcPct val="160000"/>
              </a:lnSpc>
              <a:buClr>
                <a:srgbClr val="C00000"/>
              </a:buClr>
              <a:buSzPct val="80000"/>
              <a:buFont typeface="Wingdings" pitchFamily="2" charset="2"/>
              <a:buChar char="u"/>
            </a:pPr>
            <a:r>
              <a:rPr lang="zh-CN" altLang="zh-CN" sz="3200" dirty="0" smtClean="0">
                <a:latin typeface="+mn-ea"/>
              </a:rPr>
              <a:t>认真学习十八届六中全会公报</a:t>
            </a:r>
            <a:endParaRPr lang="en-US" altLang="zh-CN" sz="3200" dirty="0" smtClean="0">
              <a:latin typeface="+mn-ea"/>
            </a:endParaRPr>
          </a:p>
          <a:p>
            <a:pPr>
              <a:lnSpc>
                <a:spcPct val="160000"/>
              </a:lnSpc>
              <a:buClr>
                <a:srgbClr val="C00000"/>
              </a:buClr>
              <a:buSzPct val="80000"/>
              <a:buFont typeface="Wingdings" pitchFamily="2" charset="2"/>
              <a:buChar char="u"/>
            </a:pPr>
            <a:r>
              <a:rPr lang="zh-CN" altLang="zh-CN" sz="3200" dirty="0" smtClean="0">
                <a:latin typeface="+mn-ea"/>
              </a:rPr>
              <a:t>认真学习《关于新形势下党内政治生活的若干准则》</a:t>
            </a:r>
            <a:endParaRPr lang="en-US" altLang="zh-CN" sz="3200" dirty="0" smtClean="0">
              <a:latin typeface="+mn-ea"/>
            </a:endParaRPr>
          </a:p>
          <a:p>
            <a:pPr>
              <a:lnSpc>
                <a:spcPct val="160000"/>
              </a:lnSpc>
              <a:buClr>
                <a:srgbClr val="C00000"/>
              </a:buClr>
              <a:buSzPct val="80000"/>
              <a:buFont typeface="Wingdings" pitchFamily="2" charset="2"/>
              <a:buChar char="u"/>
            </a:pPr>
            <a:r>
              <a:rPr lang="zh-CN" altLang="zh-CN" sz="3200" dirty="0" smtClean="0">
                <a:latin typeface="+mn-ea"/>
              </a:rPr>
              <a:t>认真学习《中国共产党党内监督条例》</a:t>
            </a:r>
            <a:endParaRPr lang="zh-CN" altLang="en-US" sz="3200" i="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5576" y="1458937"/>
            <a:ext cx="1728192" cy="3462486"/>
          </a:xfrm>
          <a:prstGeom prst="rect">
            <a:avLst/>
          </a:prstGeom>
          <a:noFill/>
        </p:spPr>
        <p:txBody>
          <a:bodyPr wrap="square" rtlCol="0">
            <a:spAutoFit/>
          </a:bodyPr>
          <a:lstStyle/>
          <a:p>
            <a:r>
              <a:rPr lang="en-US" altLang="zh-CN" sz="21900" dirty="0" smtClean="0">
                <a:solidFill>
                  <a:srgbClr val="FF9933"/>
                </a:solidFill>
                <a:latin typeface="Gungsuh" pitchFamily="18" charset="-127"/>
                <a:ea typeface="Gungsuh" pitchFamily="18" charset="-127"/>
                <a:cs typeface="Tahoma" pitchFamily="34" charset="0"/>
              </a:rPr>
              <a:t>2</a:t>
            </a:r>
            <a:endParaRPr lang="zh-CN" altLang="en-US" sz="21900" dirty="0">
              <a:solidFill>
                <a:srgbClr val="FF9933"/>
              </a:solidFill>
              <a:latin typeface="Gungsuh" pitchFamily="18" charset="-127"/>
              <a:ea typeface="Gungsuh" pitchFamily="18" charset="-127"/>
              <a:cs typeface="Tahoma" pitchFamily="34" charset="0"/>
            </a:endParaRPr>
          </a:p>
        </p:txBody>
      </p:sp>
      <p:cxnSp>
        <p:nvCxnSpPr>
          <p:cNvPr id="6" name="直接连接符 5"/>
          <p:cNvCxnSpPr/>
          <p:nvPr/>
        </p:nvCxnSpPr>
        <p:spPr>
          <a:xfrm>
            <a:off x="2504858" y="3931468"/>
            <a:ext cx="5572164" cy="1588"/>
          </a:xfrm>
          <a:prstGeom prst="line">
            <a:avLst/>
          </a:prstGeom>
          <a:ln w="101600">
            <a:solidFill>
              <a:srgbClr val="FF9933"/>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979712" y="2875002"/>
            <a:ext cx="6336704" cy="830997"/>
          </a:xfrm>
          <a:prstGeom prst="rect">
            <a:avLst/>
          </a:prstGeom>
          <a:noFill/>
        </p:spPr>
        <p:txBody>
          <a:bodyPr wrap="square" rtlCol="0">
            <a:spAutoFit/>
          </a:bodyPr>
          <a:lstStyle/>
          <a:p>
            <a:pPr algn="ctr"/>
            <a:r>
              <a:rPr lang="zh-CN" altLang="en-US" sz="4800" b="1" dirty="0" smtClean="0">
                <a:latin typeface="微软雅黑" pitchFamily="34" charset="-122"/>
                <a:ea typeface="微软雅黑" pitchFamily="34" charset="-122"/>
              </a:rPr>
              <a:t>十八届六中全会公报</a:t>
            </a:r>
            <a:endParaRPr lang="zh-CN" altLang="en-US" sz="4800" b="1" dirty="0">
              <a:latin typeface="微软雅黑" pitchFamily="34" charset="-122"/>
              <a:ea typeface="微软雅黑" pitchFamily="34" charset="-122"/>
            </a:endParaRPr>
          </a:p>
        </p:txBody>
      </p:sp>
    </p:spTree>
    <p:extLst>
      <p:ext uri="{BB962C8B-B14F-4D97-AF65-F5344CB8AC3E}">
        <p14:creationId xmlns="" xmlns:p14="http://schemas.microsoft.com/office/powerpoint/2010/main" val="4076224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a:xfrm>
            <a:off x="251520" y="980728"/>
            <a:ext cx="8640960" cy="5688632"/>
          </a:xfrm>
        </p:spPr>
        <p:txBody>
          <a:bodyPr>
            <a:noAutofit/>
          </a:bodyPr>
          <a:lstStyle/>
          <a:p>
            <a:pPr>
              <a:lnSpc>
                <a:spcPct val="140000"/>
              </a:lnSpc>
              <a:spcBef>
                <a:spcPts val="0"/>
              </a:spcBef>
              <a:buClr>
                <a:srgbClr val="C00000"/>
              </a:buClr>
              <a:buSzPct val="80000"/>
            </a:pPr>
            <a:r>
              <a:rPr lang="zh-CN" altLang="zh-CN" sz="2400" dirty="0" smtClean="0">
                <a:solidFill>
                  <a:srgbClr val="0000FF"/>
                </a:solidFill>
                <a:latin typeface="+mn-ea"/>
              </a:rPr>
              <a:t>习近平总书记在全会上发表的重要讲话</a:t>
            </a:r>
            <a:endParaRPr lang="en-US" altLang="zh-CN" sz="2400" dirty="0" smtClean="0">
              <a:solidFill>
                <a:srgbClr val="0000FF"/>
              </a:solidFill>
              <a:latin typeface="+mn-ea"/>
            </a:endParaRPr>
          </a:p>
          <a:p>
            <a:pPr>
              <a:lnSpc>
                <a:spcPct val="140000"/>
              </a:lnSpc>
              <a:spcBef>
                <a:spcPts val="0"/>
              </a:spcBef>
              <a:buClr>
                <a:srgbClr val="C00000"/>
              </a:buClr>
              <a:buSzPct val="80000"/>
            </a:pPr>
            <a:r>
              <a:rPr lang="zh-CN" altLang="zh-CN" sz="2400" dirty="0" smtClean="0">
                <a:latin typeface="+mn-ea"/>
              </a:rPr>
              <a:t>全面总结一年来党和国家工作，科学分析世情国情党情的发展变化，深刻阐明全面从严治党的重大意义，深入回答管党治党的一系列重大理论和现实问题</a:t>
            </a:r>
            <a:endParaRPr lang="en-US" altLang="zh-CN" sz="2400" dirty="0" smtClean="0">
              <a:latin typeface="+mn-ea"/>
            </a:endParaRPr>
          </a:p>
          <a:p>
            <a:pPr>
              <a:lnSpc>
                <a:spcPct val="140000"/>
              </a:lnSpc>
              <a:spcBef>
                <a:spcPts val="0"/>
              </a:spcBef>
              <a:buClr>
                <a:srgbClr val="C00000"/>
              </a:buClr>
              <a:buSzPct val="80000"/>
            </a:pPr>
            <a:r>
              <a:rPr lang="zh-CN" altLang="zh-CN" sz="2400" dirty="0" smtClean="0">
                <a:solidFill>
                  <a:srgbClr val="0000FF"/>
                </a:solidFill>
                <a:latin typeface="+mn-ea"/>
              </a:rPr>
              <a:t>对新形势下加强和规范党内政治生活、加强党内监督做出总体部署，对抓好领导干部特别是高级干部这个</a:t>
            </a:r>
            <a:r>
              <a:rPr lang="en-US" altLang="zh-CN" sz="2400" dirty="0" smtClean="0">
                <a:solidFill>
                  <a:srgbClr val="0000FF"/>
                </a:solidFill>
                <a:latin typeface="+mn-ea"/>
              </a:rPr>
              <a:t>“</a:t>
            </a:r>
            <a:r>
              <a:rPr lang="zh-CN" altLang="zh-CN" sz="2400" dirty="0" smtClean="0">
                <a:solidFill>
                  <a:srgbClr val="0000FF"/>
                </a:solidFill>
                <a:latin typeface="+mn-ea"/>
              </a:rPr>
              <a:t>关键少数</a:t>
            </a:r>
            <a:r>
              <a:rPr lang="en-US" altLang="zh-CN" sz="2400" dirty="0" smtClean="0">
                <a:solidFill>
                  <a:srgbClr val="0000FF"/>
                </a:solidFill>
                <a:latin typeface="+mn-ea"/>
              </a:rPr>
              <a:t>”</a:t>
            </a:r>
            <a:r>
              <a:rPr lang="zh-CN" altLang="zh-CN" sz="2400" dirty="0" smtClean="0">
                <a:solidFill>
                  <a:srgbClr val="0000FF"/>
                </a:solidFill>
                <a:latin typeface="+mn-ea"/>
              </a:rPr>
              <a:t>提出明确要求</a:t>
            </a:r>
            <a:endParaRPr lang="en-US" altLang="zh-CN" sz="2400" dirty="0" smtClean="0">
              <a:solidFill>
                <a:srgbClr val="0000FF"/>
              </a:solidFill>
              <a:latin typeface="+mn-ea"/>
            </a:endParaRPr>
          </a:p>
          <a:p>
            <a:pPr>
              <a:lnSpc>
                <a:spcPct val="140000"/>
              </a:lnSpc>
              <a:spcBef>
                <a:spcPts val="0"/>
              </a:spcBef>
              <a:buClr>
                <a:srgbClr val="C00000"/>
              </a:buClr>
              <a:buSzPct val="80000"/>
            </a:pPr>
            <a:r>
              <a:rPr lang="zh-CN" altLang="zh-CN" sz="2400" dirty="0" smtClean="0">
                <a:latin typeface="+mn-ea"/>
              </a:rPr>
              <a:t>讲话总揽全局、求真务实，贯穿了马克思主义立场观点方法，创造性地提出了一系列新思想新观点新要求，进一步深化了对党的建设规律的认识，是马克思主义中国化的最新成果，是推进全面从严治党、开创党的建设新局面的行动纲领</a:t>
            </a:r>
            <a:endParaRPr lang="zh-CN" altLang="en-US" sz="2400" dirty="0">
              <a:latin typeface="+mn-ea"/>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C7EDCC"/>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7EDCC"/>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Fan</Template>
  <TotalTime>1101</TotalTime>
  <Words>3313</Words>
  <Application>Microsoft Office PowerPoint</Application>
  <PresentationFormat>全屏显示(4:3)</PresentationFormat>
  <Paragraphs>317</Paragraphs>
  <Slides>46</Slides>
  <Notes>4</Notes>
  <HiddenSlides>0</HiddenSlides>
  <MMClips>0</MMClips>
  <ScaleCrop>false</ScaleCrop>
  <HeadingPairs>
    <vt:vector size="4" baseType="variant">
      <vt:variant>
        <vt:lpstr>主题</vt:lpstr>
      </vt:variant>
      <vt:variant>
        <vt:i4>1</vt:i4>
      </vt:variant>
      <vt:variant>
        <vt:lpstr>幻灯片标题</vt:lpstr>
      </vt:variant>
      <vt:variant>
        <vt:i4>46</vt:i4>
      </vt:variant>
    </vt:vector>
  </HeadingPairs>
  <TitlesOfParts>
    <vt:vector size="47" baseType="lpstr">
      <vt:lpstr>暗香扑面</vt:lpstr>
      <vt:lpstr>贯彻落实十八届六中全会精神</vt:lpstr>
      <vt:lpstr>报告内容</vt:lpstr>
      <vt:lpstr>幻灯片 3</vt:lpstr>
      <vt:lpstr>十八届六中全会</vt:lpstr>
      <vt:lpstr>十八届六中全会</vt:lpstr>
      <vt:lpstr>十八届六中全会</vt:lpstr>
      <vt:lpstr>学习贯彻党的十八届六中全会精神</vt:lpstr>
      <vt:lpstr>幻灯片 8</vt:lpstr>
      <vt:lpstr>幻灯片 9</vt:lpstr>
      <vt:lpstr>十八届六中全会</vt:lpstr>
      <vt:lpstr>十八届六中全会公报解读</vt:lpstr>
      <vt:lpstr>十八届六中全会公报解读</vt:lpstr>
      <vt:lpstr>十八届六中全会公报解读</vt:lpstr>
      <vt:lpstr>十八届六中全会公报解读</vt:lpstr>
      <vt:lpstr>十八届六中全会公报解读</vt:lpstr>
      <vt:lpstr>十八届六中全会公报解读</vt:lpstr>
      <vt:lpstr>幻灯片 17</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关于新形势下党内政治生活的若干准则</vt:lpstr>
      <vt:lpstr>加强和规范党内政治生活如何落实</vt:lpstr>
      <vt:lpstr>幻灯片 35</vt:lpstr>
      <vt:lpstr>中国共产党党内监督条例</vt:lpstr>
      <vt:lpstr> 中国共产党党内监督条例</vt:lpstr>
      <vt:lpstr>幻灯片 38</vt:lpstr>
      <vt:lpstr>中国共产党党内监督条例</vt:lpstr>
      <vt:lpstr>党的中央组织的监督</vt:lpstr>
      <vt:lpstr>党委（党组）的监督</vt:lpstr>
      <vt:lpstr>党的纪律检查委员会的监督</vt:lpstr>
      <vt:lpstr>党的基层组织和党员的监督</vt:lpstr>
      <vt:lpstr>党的基层组织和党员的监督</vt:lpstr>
      <vt:lpstr>落实执行时需要注意的内容</vt:lpstr>
      <vt:lpstr>幻灯片 46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肖淑芬</cp:lastModifiedBy>
  <cp:revision>124</cp:revision>
  <dcterms:modified xsi:type="dcterms:W3CDTF">2016-11-18T10:01:46Z</dcterms:modified>
</cp:coreProperties>
</file>